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57" r:id="rId3"/>
    <p:sldId id="263" r:id="rId4"/>
    <p:sldId id="267" r:id="rId5"/>
    <p:sldId id="264" r:id="rId6"/>
    <p:sldId id="265" r:id="rId7"/>
    <p:sldId id="266" r:id="rId8"/>
    <p:sldId id="258" r:id="rId9"/>
    <p:sldId id="268" r:id="rId10"/>
    <p:sldId id="276" r:id="rId11"/>
    <p:sldId id="277" r:id="rId12"/>
    <p:sldId id="278" r:id="rId13"/>
    <p:sldId id="279" r:id="rId14"/>
    <p:sldId id="259" r:id="rId15"/>
    <p:sldId id="280" r:id="rId16"/>
    <p:sldId id="281" r:id="rId17"/>
    <p:sldId id="282" r:id="rId18"/>
    <p:sldId id="283" r:id="rId19"/>
    <p:sldId id="260" r:id="rId20"/>
    <p:sldId id="261" r:id="rId21"/>
    <p:sldId id="269" r:id="rId22"/>
    <p:sldId id="273" r:id="rId23"/>
    <p:sldId id="274" r:id="rId24"/>
    <p:sldId id="275" r:id="rId25"/>
    <p:sldId id="284"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42"/>
    <p:restoredTop sz="83258"/>
  </p:normalViewPr>
  <p:slideViewPr>
    <p:cSldViewPr snapToGrid="0" snapToObjects="1">
      <p:cViewPr varScale="1">
        <p:scale>
          <a:sx n="94" d="100"/>
          <a:sy n="94" d="100"/>
        </p:scale>
        <p:origin x="128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tiff>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68451F-3D03-7548-A98D-9E0E15C6261C}" type="datetimeFigureOut">
              <a:rPr lang="en-US" smtClean="0"/>
              <a:t>5/12/18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A78843-D966-3E4E-8411-034D3AF2E5CB}" type="slidenum">
              <a:rPr lang="en-US" smtClean="0"/>
              <a:t>‹#›</a:t>
            </a:fld>
            <a:endParaRPr lang="en-US"/>
          </a:p>
        </p:txBody>
      </p:sp>
    </p:spTree>
    <p:extLst>
      <p:ext uri="{BB962C8B-B14F-4D97-AF65-F5344CB8AC3E}">
        <p14:creationId xmlns:p14="http://schemas.microsoft.com/office/powerpoint/2010/main" val="9420091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 will walk through the motivation for our project, including what we see as its ultimate goal. Then we will talk about the data gathering and cleaning process. Then we will deep dive into our topic modeling work, and finish with some visualizations of our results.</a:t>
            </a:r>
          </a:p>
        </p:txBody>
      </p:sp>
      <p:sp>
        <p:nvSpPr>
          <p:cNvPr id="4" name="Slide Number Placeholder 3"/>
          <p:cNvSpPr>
            <a:spLocks noGrp="1"/>
          </p:cNvSpPr>
          <p:nvPr>
            <p:ph type="sldNum" sz="quarter" idx="10"/>
          </p:nvPr>
        </p:nvSpPr>
        <p:spPr/>
        <p:txBody>
          <a:bodyPr/>
          <a:lstStyle/>
          <a:p>
            <a:fld id="{05A78843-D966-3E4E-8411-034D3AF2E5CB}" type="slidenum">
              <a:rPr lang="en-US" smtClean="0"/>
              <a:t>2</a:t>
            </a:fld>
            <a:endParaRPr lang="en-US"/>
          </a:p>
        </p:txBody>
      </p:sp>
    </p:spTree>
    <p:extLst>
      <p:ext uri="{BB962C8B-B14F-4D97-AF65-F5344CB8AC3E}">
        <p14:creationId xmlns:p14="http://schemas.microsoft.com/office/powerpoint/2010/main" val="770465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we scraped the articles, we needed to clean them. This involved punctuation and stop word (very basic word) removal, and lowercasing. It also required a special kind of tokenization for our task, which we refer to as “NBA tokenization”. We basically convert players, teams, and coaches names to underscored formal full names, so that every appearance of Lebron, </a:t>
            </a:r>
            <a:r>
              <a:rPr lang="en-US" dirty="0" err="1"/>
              <a:t>Bron</a:t>
            </a:r>
            <a:r>
              <a:rPr lang="en-US" dirty="0"/>
              <a:t>, Lebron James, etc. will be represented as </a:t>
            </a:r>
            <a:r>
              <a:rPr lang="en-US" dirty="0" err="1"/>
              <a:t>lebron_james</a:t>
            </a:r>
            <a:r>
              <a:rPr lang="en-US" dirty="0"/>
              <a:t>.  Lastly, we trimmed the vocabulary to ignore words that are too infrequent (e.g. only occurring once) or too common (e.g. play, run, say, go) but not considered stop words.  </a:t>
            </a:r>
          </a:p>
        </p:txBody>
      </p:sp>
      <p:sp>
        <p:nvSpPr>
          <p:cNvPr id="4" name="Slide Number Placeholder 3"/>
          <p:cNvSpPr>
            <a:spLocks noGrp="1"/>
          </p:cNvSpPr>
          <p:nvPr>
            <p:ph type="sldNum" sz="quarter" idx="10"/>
          </p:nvPr>
        </p:nvSpPr>
        <p:spPr/>
        <p:txBody>
          <a:bodyPr/>
          <a:lstStyle/>
          <a:p>
            <a:fld id="{05A78843-D966-3E4E-8411-034D3AF2E5CB}" type="slidenum">
              <a:rPr lang="en-US" smtClean="0"/>
              <a:t>12</a:t>
            </a:fld>
            <a:endParaRPr lang="en-US"/>
          </a:p>
        </p:txBody>
      </p:sp>
    </p:spTree>
    <p:extLst>
      <p:ext uri="{BB962C8B-B14F-4D97-AF65-F5344CB8AC3E}">
        <p14:creationId xmlns:p14="http://schemas.microsoft.com/office/powerpoint/2010/main" val="15385718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we scraped the articles, we needed to clean them. This involved punctuation and stop word (very basic word) removal, and lowercasing. It also required a special kind of tokenization for our task, which we refer to as “NBA tokenization”. We basically convert players, teams, and coaches names to underscored formal full names, so that every appearance of Lebron, </a:t>
            </a:r>
            <a:r>
              <a:rPr lang="en-US" dirty="0" err="1"/>
              <a:t>Bron</a:t>
            </a:r>
            <a:r>
              <a:rPr lang="en-US" dirty="0"/>
              <a:t>, Lebron James, etc. will be represented as </a:t>
            </a:r>
            <a:r>
              <a:rPr lang="en-US" dirty="0" err="1"/>
              <a:t>lebron_james</a:t>
            </a:r>
            <a:r>
              <a:rPr lang="en-US" dirty="0"/>
              <a:t>.  Lastly, we trimmed the vocabulary to ignore words that are too infrequent (e.g. only occurring once) or too common (e.g. play, run, say, go) but not considered stop words.  </a:t>
            </a:r>
          </a:p>
        </p:txBody>
      </p:sp>
      <p:sp>
        <p:nvSpPr>
          <p:cNvPr id="4" name="Slide Number Placeholder 3"/>
          <p:cNvSpPr>
            <a:spLocks noGrp="1"/>
          </p:cNvSpPr>
          <p:nvPr>
            <p:ph type="sldNum" sz="quarter" idx="10"/>
          </p:nvPr>
        </p:nvSpPr>
        <p:spPr/>
        <p:txBody>
          <a:bodyPr/>
          <a:lstStyle/>
          <a:p>
            <a:fld id="{05A78843-D966-3E4E-8411-034D3AF2E5CB}" type="slidenum">
              <a:rPr lang="en-US" smtClean="0"/>
              <a:t>13</a:t>
            </a:fld>
            <a:endParaRPr lang="en-US"/>
          </a:p>
        </p:txBody>
      </p:sp>
    </p:spTree>
    <p:extLst>
      <p:ext uri="{BB962C8B-B14F-4D97-AF65-F5344CB8AC3E}">
        <p14:creationId xmlns:p14="http://schemas.microsoft.com/office/powerpoint/2010/main" val="27057595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5A78843-D966-3E4E-8411-034D3AF2E5CB}" type="slidenum">
              <a:rPr lang="en-US" smtClean="0"/>
              <a:t>14</a:t>
            </a:fld>
            <a:endParaRPr lang="en-US"/>
          </a:p>
        </p:txBody>
      </p:sp>
    </p:spTree>
    <p:extLst>
      <p:ext uri="{BB962C8B-B14F-4D97-AF65-F5344CB8AC3E}">
        <p14:creationId xmlns:p14="http://schemas.microsoft.com/office/powerpoint/2010/main" val="32189493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5A78843-D966-3E4E-8411-034D3AF2E5CB}" type="slidenum">
              <a:rPr lang="en-US" smtClean="0"/>
              <a:t>15</a:t>
            </a:fld>
            <a:endParaRPr lang="en-US"/>
          </a:p>
        </p:txBody>
      </p:sp>
    </p:spTree>
    <p:extLst>
      <p:ext uri="{BB962C8B-B14F-4D97-AF65-F5344CB8AC3E}">
        <p14:creationId xmlns:p14="http://schemas.microsoft.com/office/powerpoint/2010/main" val="31392267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5A78843-D966-3E4E-8411-034D3AF2E5CB}" type="slidenum">
              <a:rPr lang="en-US" smtClean="0"/>
              <a:t>16</a:t>
            </a:fld>
            <a:endParaRPr lang="en-US"/>
          </a:p>
        </p:txBody>
      </p:sp>
    </p:spTree>
    <p:extLst>
      <p:ext uri="{BB962C8B-B14F-4D97-AF65-F5344CB8AC3E}">
        <p14:creationId xmlns:p14="http://schemas.microsoft.com/office/powerpoint/2010/main" val="13413992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5A78843-D966-3E4E-8411-034D3AF2E5CB}" type="slidenum">
              <a:rPr lang="en-US" smtClean="0"/>
              <a:t>17</a:t>
            </a:fld>
            <a:endParaRPr lang="en-US"/>
          </a:p>
        </p:txBody>
      </p:sp>
    </p:spTree>
    <p:extLst>
      <p:ext uri="{BB962C8B-B14F-4D97-AF65-F5344CB8AC3E}">
        <p14:creationId xmlns:p14="http://schemas.microsoft.com/office/powerpoint/2010/main" val="2078548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5A78843-D966-3E4E-8411-034D3AF2E5CB}" type="slidenum">
              <a:rPr lang="en-US" smtClean="0"/>
              <a:t>18</a:t>
            </a:fld>
            <a:endParaRPr lang="en-US"/>
          </a:p>
        </p:txBody>
      </p:sp>
    </p:spTree>
    <p:extLst>
      <p:ext uri="{BB962C8B-B14F-4D97-AF65-F5344CB8AC3E}">
        <p14:creationId xmlns:p14="http://schemas.microsoft.com/office/powerpoint/2010/main" val="19163823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used Grid Search to fine-tune two hyperparameters – number of topics to look for and something called learning decay. Let’s just focus on the number of topic for now. We performed search over a large range, and then narrowed down the search.  Here we show the narrowed search over the range [10,14] for number of topics. As you can see the best number of topics was 13. </a:t>
            </a:r>
          </a:p>
        </p:txBody>
      </p:sp>
      <p:sp>
        <p:nvSpPr>
          <p:cNvPr id="4" name="Slide Number Placeholder 3"/>
          <p:cNvSpPr>
            <a:spLocks noGrp="1"/>
          </p:cNvSpPr>
          <p:nvPr>
            <p:ph type="sldNum" sz="quarter" idx="10"/>
          </p:nvPr>
        </p:nvSpPr>
        <p:spPr/>
        <p:txBody>
          <a:bodyPr/>
          <a:lstStyle/>
          <a:p>
            <a:fld id="{05A78843-D966-3E4E-8411-034D3AF2E5CB}" type="slidenum">
              <a:rPr lang="en-US" smtClean="0"/>
              <a:t>19</a:t>
            </a:fld>
            <a:endParaRPr lang="en-US"/>
          </a:p>
        </p:txBody>
      </p:sp>
    </p:spTree>
    <p:extLst>
      <p:ext uri="{BB962C8B-B14F-4D97-AF65-F5344CB8AC3E}">
        <p14:creationId xmlns:p14="http://schemas.microsoft.com/office/powerpoint/2010/main" val="20078819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then produced visualizations over our topic model in Python. The blue circles represent the topics. The size of the circle is proportional to the proportions of topics across the documents.  The positions of the circles is meant to be a 2D projection of their locations with respect to each other in topic space. </a:t>
            </a:r>
          </a:p>
          <a:p>
            <a:endParaRPr lang="en-US" dirty="0"/>
          </a:p>
          <a:p>
            <a:r>
              <a:rPr lang="en-US" dirty="0"/>
              <a:t>The red bars indicate the estimated number of times a given term came from a given topic. When you hover over a topic, the most relevant terms to that topic are shown. We can see that topic 1 is all about the </a:t>
            </a:r>
            <a:r>
              <a:rPr lang="en-US" b="1" i="1" dirty="0"/>
              <a:t>statistics of basketball.  </a:t>
            </a:r>
            <a:r>
              <a:rPr lang="en-US" b="0" i="0" dirty="0"/>
              <a:t>The primary terms of stat, steal, defend, rate, blocks, percentage, etc.</a:t>
            </a:r>
            <a:endParaRPr lang="en-US" b="1" dirty="0"/>
          </a:p>
        </p:txBody>
      </p:sp>
      <p:sp>
        <p:nvSpPr>
          <p:cNvPr id="4" name="Slide Number Placeholder 3"/>
          <p:cNvSpPr>
            <a:spLocks noGrp="1"/>
          </p:cNvSpPr>
          <p:nvPr>
            <p:ph type="sldNum" sz="quarter" idx="10"/>
          </p:nvPr>
        </p:nvSpPr>
        <p:spPr/>
        <p:txBody>
          <a:bodyPr/>
          <a:lstStyle/>
          <a:p>
            <a:fld id="{05A78843-D966-3E4E-8411-034D3AF2E5CB}" type="slidenum">
              <a:rPr lang="en-US" smtClean="0"/>
              <a:t>20</a:t>
            </a:fld>
            <a:endParaRPr lang="en-US"/>
          </a:p>
        </p:txBody>
      </p:sp>
    </p:spTree>
    <p:extLst>
      <p:ext uri="{BB962C8B-B14F-4D97-AF65-F5344CB8AC3E}">
        <p14:creationId xmlns:p14="http://schemas.microsoft.com/office/powerpoint/2010/main" val="16866117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Topic 4 is all about the </a:t>
            </a:r>
            <a:r>
              <a:rPr lang="en-US" b="1" i="1" dirty="0"/>
              <a:t>economics of basketball. </a:t>
            </a:r>
            <a:r>
              <a:rPr lang="en-US" b="0" i="1" dirty="0"/>
              <a:t> The primary terms of million, deal, contract, sign, summer, option, agent, </a:t>
            </a:r>
            <a:r>
              <a:rPr lang="en-US" b="0" i="1" dirty="0" err="1"/>
              <a:t>etc</a:t>
            </a:r>
            <a:r>
              <a:rPr lang="en-US" b="0" i="1" dirty="0"/>
              <a:t>…Articles with this topic are probably about free agency or trades in some way.</a:t>
            </a:r>
            <a:endParaRPr lang="en-US" b="1" dirty="0"/>
          </a:p>
        </p:txBody>
      </p:sp>
      <p:sp>
        <p:nvSpPr>
          <p:cNvPr id="4" name="Slide Number Placeholder 3"/>
          <p:cNvSpPr>
            <a:spLocks noGrp="1"/>
          </p:cNvSpPr>
          <p:nvPr>
            <p:ph type="sldNum" sz="quarter" idx="10"/>
          </p:nvPr>
        </p:nvSpPr>
        <p:spPr/>
        <p:txBody>
          <a:bodyPr/>
          <a:lstStyle/>
          <a:p>
            <a:fld id="{05A78843-D966-3E4E-8411-034D3AF2E5CB}" type="slidenum">
              <a:rPr lang="en-US" smtClean="0"/>
              <a:t>21</a:t>
            </a:fld>
            <a:endParaRPr lang="en-US"/>
          </a:p>
        </p:txBody>
      </p:sp>
    </p:spTree>
    <p:extLst>
      <p:ext uri="{BB962C8B-B14F-4D97-AF65-F5344CB8AC3E}">
        <p14:creationId xmlns:p14="http://schemas.microsoft.com/office/powerpoint/2010/main" val="2300029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Bleacher Report is an Online Sports Journal that covers a variety of sports leagues around the world. It has particularly strong coverage of the National Basketball Association. We both enjoy reading its articles. </a:t>
            </a:r>
          </a:p>
          <a:p>
            <a:endParaRPr lang="en-US" dirty="0"/>
          </a:p>
          <a:p>
            <a:r>
              <a:rPr lang="en-US" dirty="0"/>
              <a:t>We think that Bleacher Report could benefit from a recommender system, to provide it with an edge over its online competitors. </a:t>
            </a:r>
          </a:p>
        </p:txBody>
      </p:sp>
      <p:sp>
        <p:nvSpPr>
          <p:cNvPr id="4" name="Slide Number Placeholder 3"/>
          <p:cNvSpPr>
            <a:spLocks noGrp="1"/>
          </p:cNvSpPr>
          <p:nvPr>
            <p:ph type="sldNum" sz="quarter" idx="10"/>
          </p:nvPr>
        </p:nvSpPr>
        <p:spPr/>
        <p:txBody>
          <a:bodyPr/>
          <a:lstStyle/>
          <a:p>
            <a:fld id="{05A78843-D966-3E4E-8411-034D3AF2E5CB}" type="slidenum">
              <a:rPr lang="en-US" smtClean="0"/>
              <a:t>3</a:t>
            </a:fld>
            <a:endParaRPr lang="en-US"/>
          </a:p>
        </p:txBody>
      </p:sp>
    </p:spTree>
    <p:extLst>
      <p:ext uri="{BB962C8B-B14F-4D97-AF65-F5344CB8AC3E}">
        <p14:creationId xmlns:p14="http://schemas.microsoft.com/office/powerpoint/2010/main" val="27818073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Lebron James is so popular, he has his own topic!  All the names are either his team mates or his coaches.</a:t>
            </a:r>
            <a:endParaRPr lang="en-US" b="1" dirty="0"/>
          </a:p>
        </p:txBody>
      </p:sp>
      <p:sp>
        <p:nvSpPr>
          <p:cNvPr id="4" name="Slide Number Placeholder 3"/>
          <p:cNvSpPr>
            <a:spLocks noGrp="1"/>
          </p:cNvSpPr>
          <p:nvPr>
            <p:ph type="sldNum" sz="quarter" idx="10"/>
          </p:nvPr>
        </p:nvSpPr>
        <p:spPr/>
        <p:txBody>
          <a:bodyPr/>
          <a:lstStyle/>
          <a:p>
            <a:fld id="{05A78843-D966-3E4E-8411-034D3AF2E5CB}" type="slidenum">
              <a:rPr lang="en-US" smtClean="0"/>
              <a:t>22</a:t>
            </a:fld>
            <a:endParaRPr lang="en-US"/>
          </a:p>
        </p:txBody>
      </p:sp>
    </p:spTree>
    <p:extLst>
      <p:ext uri="{BB962C8B-B14F-4D97-AF65-F5344CB8AC3E}">
        <p14:creationId xmlns:p14="http://schemas.microsoft.com/office/powerpoint/2010/main" val="40933400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year around March, the NBA stops getting attention and news articles turn toward the big NCAA “March Madness” tournament.  </a:t>
            </a:r>
            <a:r>
              <a:rPr lang="en-US" dirty="0" err="1"/>
              <a:t>Michgan</a:t>
            </a:r>
            <a:r>
              <a:rPr lang="en-US" dirty="0"/>
              <a:t> played Villanova for the championship game. Duke, Kansas, and Texas were among other leading teams this year.</a:t>
            </a:r>
            <a:endParaRPr lang="en-US" b="1" dirty="0"/>
          </a:p>
        </p:txBody>
      </p:sp>
      <p:sp>
        <p:nvSpPr>
          <p:cNvPr id="4" name="Slide Number Placeholder 3"/>
          <p:cNvSpPr>
            <a:spLocks noGrp="1"/>
          </p:cNvSpPr>
          <p:nvPr>
            <p:ph type="sldNum" sz="quarter" idx="10"/>
          </p:nvPr>
        </p:nvSpPr>
        <p:spPr/>
        <p:txBody>
          <a:bodyPr/>
          <a:lstStyle/>
          <a:p>
            <a:fld id="{05A78843-D966-3E4E-8411-034D3AF2E5CB}" type="slidenum">
              <a:rPr lang="en-US" smtClean="0"/>
              <a:t>23</a:t>
            </a:fld>
            <a:endParaRPr lang="en-US"/>
          </a:p>
        </p:txBody>
      </p:sp>
    </p:spTree>
    <p:extLst>
      <p:ext uri="{BB962C8B-B14F-4D97-AF65-F5344CB8AC3E}">
        <p14:creationId xmlns:p14="http://schemas.microsoft.com/office/powerpoint/2010/main" val="15446523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we queried for NBA article URLs, the API we used (</a:t>
            </a:r>
            <a:r>
              <a:rPr lang="en-US" dirty="0" err="1"/>
              <a:t>NewsAPI</a:t>
            </a:r>
            <a:r>
              <a:rPr lang="en-US" dirty="0"/>
              <a:t>) must have returned several soccer articles as well. Quite interesting that they showed up as their own cluster.</a:t>
            </a:r>
          </a:p>
          <a:p>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Other topics are left out of this presentation for brevity. They are usually about specific teams or events, or about the playoffs in general. There are a couple that don’t stand out as being about a unifying theme. </a:t>
            </a:r>
            <a:endParaRPr lang="en-US" b="1" dirty="0"/>
          </a:p>
        </p:txBody>
      </p:sp>
      <p:sp>
        <p:nvSpPr>
          <p:cNvPr id="4" name="Slide Number Placeholder 3"/>
          <p:cNvSpPr>
            <a:spLocks noGrp="1"/>
          </p:cNvSpPr>
          <p:nvPr>
            <p:ph type="sldNum" sz="quarter" idx="10"/>
          </p:nvPr>
        </p:nvSpPr>
        <p:spPr/>
        <p:txBody>
          <a:bodyPr/>
          <a:lstStyle/>
          <a:p>
            <a:fld id="{05A78843-D966-3E4E-8411-034D3AF2E5CB}" type="slidenum">
              <a:rPr lang="en-US" smtClean="0"/>
              <a:t>24</a:t>
            </a:fld>
            <a:endParaRPr lang="en-US"/>
          </a:p>
        </p:txBody>
      </p:sp>
    </p:spTree>
    <p:extLst>
      <p:ext uri="{BB962C8B-B14F-4D97-AF65-F5344CB8AC3E}">
        <p14:creationId xmlns:p14="http://schemas.microsoft.com/office/powerpoint/2010/main" val="750436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 will walk through the motivation for our project, including what we see as its ultimate goal. Then we will talk about the data gathering and cleaning process. Then we will deep dive into our topic modeling work, and finish with some visualizations of our results.</a:t>
            </a:r>
          </a:p>
        </p:txBody>
      </p:sp>
      <p:sp>
        <p:nvSpPr>
          <p:cNvPr id="4" name="Slide Number Placeholder 3"/>
          <p:cNvSpPr>
            <a:spLocks noGrp="1"/>
          </p:cNvSpPr>
          <p:nvPr>
            <p:ph type="sldNum" sz="quarter" idx="10"/>
          </p:nvPr>
        </p:nvSpPr>
        <p:spPr/>
        <p:txBody>
          <a:bodyPr/>
          <a:lstStyle/>
          <a:p>
            <a:fld id="{05A78843-D966-3E4E-8411-034D3AF2E5CB}" type="slidenum">
              <a:rPr lang="en-US" smtClean="0"/>
              <a:t>25</a:t>
            </a:fld>
            <a:endParaRPr lang="en-US"/>
          </a:p>
        </p:txBody>
      </p:sp>
    </p:spTree>
    <p:extLst>
      <p:ext uri="{BB962C8B-B14F-4D97-AF65-F5344CB8AC3E}">
        <p14:creationId xmlns:p14="http://schemas.microsoft.com/office/powerpoint/2010/main" val="15614807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Bleacher Report is an Online Sports Journal that covers a variety of sports leagues around the world. It has particularly strong coverage of the National Basketball Association. We both enjoy reading its articles. </a:t>
            </a:r>
          </a:p>
          <a:p>
            <a:endParaRPr lang="en-US" dirty="0"/>
          </a:p>
          <a:p>
            <a:r>
              <a:rPr lang="en-US" dirty="0"/>
              <a:t>We think that Bleacher Report could benefit from a recommender system, to provide it with an edge over its online competitors. </a:t>
            </a:r>
          </a:p>
        </p:txBody>
      </p:sp>
      <p:sp>
        <p:nvSpPr>
          <p:cNvPr id="4" name="Slide Number Placeholder 3"/>
          <p:cNvSpPr>
            <a:spLocks noGrp="1"/>
          </p:cNvSpPr>
          <p:nvPr>
            <p:ph type="sldNum" sz="quarter" idx="10"/>
          </p:nvPr>
        </p:nvSpPr>
        <p:spPr/>
        <p:txBody>
          <a:bodyPr/>
          <a:lstStyle/>
          <a:p>
            <a:fld id="{05A78843-D966-3E4E-8411-034D3AF2E5CB}" type="slidenum">
              <a:rPr lang="en-US" smtClean="0"/>
              <a:t>4</a:t>
            </a:fld>
            <a:endParaRPr lang="en-US"/>
          </a:p>
        </p:txBody>
      </p:sp>
    </p:spTree>
    <p:extLst>
      <p:ext uri="{BB962C8B-B14F-4D97-AF65-F5344CB8AC3E}">
        <p14:creationId xmlns:p14="http://schemas.microsoft.com/office/powerpoint/2010/main" val="7780699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Bleacher Report is an Online Sports Journal that covers a variety of sports leagues around the world. It has particularly strong coverage of the National Basketball Association. We both enjoy reading its articles. </a:t>
            </a:r>
          </a:p>
          <a:p>
            <a:endParaRPr lang="en-US" dirty="0"/>
          </a:p>
          <a:p>
            <a:r>
              <a:rPr lang="en-US" dirty="0"/>
              <a:t>We think that Bleacher Report could benefit from a recommender system, to provide it with an edge over its online competitors. </a:t>
            </a:r>
          </a:p>
        </p:txBody>
      </p:sp>
      <p:sp>
        <p:nvSpPr>
          <p:cNvPr id="4" name="Slide Number Placeholder 3"/>
          <p:cNvSpPr>
            <a:spLocks noGrp="1"/>
          </p:cNvSpPr>
          <p:nvPr>
            <p:ph type="sldNum" sz="quarter" idx="10"/>
          </p:nvPr>
        </p:nvSpPr>
        <p:spPr/>
        <p:txBody>
          <a:bodyPr/>
          <a:lstStyle/>
          <a:p>
            <a:fld id="{05A78843-D966-3E4E-8411-034D3AF2E5CB}" type="slidenum">
              <a:rPr lang="en-US" smtClean="0"/>
              <a:t>5</a:t>
            </a:fld>
            <a:endParaRPr lang="en-US"/>
          </a:p>
        </p:txBody>
      </p:sp>
    </p:spTree>
    <p:extLst>
      <p:ext uri="{BB962C8B-B14F-4D97-AF65-F5344CB8AC3E}">
        <p14:creationId xmlns:p14="http://schemas.microsoft.com/office/powerpoint/2010/main" val="17181136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Bleacher Report is an Online Sports Journal that covers a variety of sports leagues around the world. It has particularly strong coverage of the National Basketball Association. We both enjoy reading its articles. </a:t>
            </a:r>
          </a:p>
          <a:p>
            <a:endParaRPr lang="en-US" dirty="0"/>
          </a:p>
          <a:p>
            <a:r>
              <a:rPr lang="en-US" dirty="0"/>
              <a:t>We think that Bleacher Report could benefit from a recommender system, to provide it with an edge over its online competitors. </a:t>
            </a:r>
          </a:p>
        </p:txBody>
      </p:sp>
      <p:sp>
        <p:nvSpPr>
          <p:cNvPr id="4" name="Slide Number Placeholder 3"/>
          <p:cNvSpPr>
            <a:spLocks noGrp="1"/>
          </p:cNvSpPr>
          <p:nvPr>
            <p:ph type="sldNum" sz="quarter" idx="10"/>
          </p:nvPr>
        </p:nvSpPr>
        <p:spPr/>
        <p:txBody>
          <a:bodyPr/>
          <a:lstStyle/>
          <a:p>
            <a:fld id="{05A78843-D966-3E4E-8411-034D3AF2E5CB}" type="slidenum">
              <a:rPr lang="en-US" smtClean="0"/>
              <a:t>6</a:t>
            </a:fld>
            <a:endParaRPr lang="en-US"/>
          </a:p>
        </p:txBody>
      </p:sp>
    </p:spTree>
    <p:extLst>
      <p:ext uri="{BB962C8B-B14F-4D97-AF65-F5344CB8AC3E}">
        <p14:creationId xmlns:p14="http://schemas.microsoft.com/office/powerpoint/2010/main" val="4497655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Bleacher Report is an Online Sports Journal that covers a variety of sports leagues around the world. It has particularly strong coverage of the National Basketball Association. We both enjoy reading its articles. </a:t>
            </a:r>
          </a:p>
          <a:p>
            <a:endParaRPr lang="en-US" dirty="0"/>
          </a:p>
          <a:p>
            <a:r>
              <a:rPr lang="en-US" dirty="0"/>
              <a:t>We think that Bleacher Report could benefit from a recommender system, to provide it with an edge over its online competitors. </a:t>
            </a:r>
          </a:p>
        </p:txBody>
      </p:sp>
      <p:sp>
        <p:nvSpPr>
          <p:cNvPr id="4" name="Slide Number Placeholder 3"/>
          <p:cNvSpPr>
            <a:spLocks noGrp="1"/>
          </p:cNvSpPr>
          <p:nvPr>
            <p:ph type="sldNum" sz="quarter" idx="10"/>
          </p:nvPr>
        </p:nvSpPr>
        <p:spPr/>
        <p:txBody>
          <a:bodyPr/>
          <a:lstStyle/>
          <a:p>
            <a:fld id="{05A78843-D966-3E4E-8411-034D3AF2E5CB}" type="slidenum">
              <a:rPr lang="en-US" smtClean="0"/>
              <a:t>7</a:t>
            </a:fld>
            <a:endParaRPr lang="en-US"/>
          </a:p>
        </p:txBody>
      </p:sp>
    </p:spTree>
    <p:extLst>
      <p:ext uri="{BB962C8B-B14F-4D97-AF65-F5344CB8AC3E}">
        <p14:creationId xmlns:p14="http://schemas.microsoft.com/office/powerpoint/2010/main" val="8514218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we scraped the articles, we needed to clean them. This involved punctuation and stop word (very basic word) removal, and lowercasing. It also required a special kind of tokenization for our task, which we refer to as “NBA tokenization”. We basically convert players, teams, and coaches names to underscored formal full names, so that every appearance of Lebron, </a:t>
            </a:r>
            <a:r>
              <a:rPr lang="en-US" dirty="0" err="1"/>
              <a:t>Bron</a:t>
            </a:r>
            <a:r>
              <a:rPr lang="en-US" dirty="0"/>
              <a:t>, Lebron James, etc. will be represented as </a:t>
            </a:r>
            <a:r>
              <a:rPr lang="en-US" dirty="0" err="1"/>
              <a:t>lebron_james</a:t>
            </a:r>
            <a:r>
              <a:rPr lang="en-US" dirty="0"/>
              <a:t>.  Lastly, we trimmed the vocabulary to ignore words that are too infrequent (e.g. only occurring once) or too common (e.g. play, run, say, go) but not considered stop words.  </a:t>
            </a:r>
          </a:p>
        </p:txBody>
      </p:sp>
      <p:sp>
        <p:nvSpPr>
          <p:cNvPr id="4" name="Slide Number Placeholder 3"/>
          <p:cNvSpPr>
            <a:spLocks noGrp="1"/>
          </p:cNvSpPr>
          <p:nvPr>
            <p:ph type="sldNum" sz="quarter" idx="10"/>
          </p:nvPr>
        </p:nvSpPr>
        <p:spPr/>
        <p:txBody>
          <a:bodyPr/>
          <a:lstStyle/>
          <a:p>
            <a:fld id="{05A78843-D966-3E4E-8411-034D3AF2E5CB}" type="slidenum">
              <a:rPr lang="en-US" smtClean="0"/>
              <a:t>9</a:t>
            </a:fld>
            <a:endParaRPr lang="en-US"/>
          </a:p>
        </p:txBody>
      </p:sp>
    </p:spTree>
    <p:extLst>
      <p:ext uri="{BB962C8B-B14F-4D97-AF65-F5344CB8AC3E}">
        <p14:creationId xmlns:p14="http://schemas.microsoft.com/office/powerpoint/2010/main" val="20156369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we scraped the articles, we needed to clean them. This involved punctuation and stop word (very basic word) removal, and lowercasing. It also required a special kind of tokenization for our task, which we refer to as “NBA tokenization”. We basically convert players, teams, and coaches names to underscored formal full names, so that every appearance of Lebron, </a:t>
            </a:r>
            <a:r>
              <a:rPr lang="en-US" dirty="0" err="1"/>
              <a:t>Bron</a:t>
            </a:r>
            <a:r>
              <a:rPr lang="en-US" dirty="0"/>
              <a:t>, Lebron James, etc. will be represented as </a:t>
            </a:r>
            <a:r>
              <a:rPr lang="en-US" dirty="0" err="1"/>
              <a:t>lebron_james</a:t>
            </a:r>
            <a:r>
              <a:rPr lang="en-US" dirty="0"/>
              <a:t>.  Lastly, we trimmed the vocabulary to ignore words that are too infrequent (e.g. only occurring once) or too common (e.g. play, run, say, go) but not considered stop words.  </a:t>
            </a:r>
          </a:p>
        </p:txBody>
      </p:sp>
      <p:sp>
        <p:nvSpPr>
          <p:cNvPr id="4" name="Slide Number Placeholder 3"/>
          <p:cNvSpPr>
            <a:spLocks noGrp="1"/>
          </p:cNvSpPr>
          <p:nvPr>
            <p:ph type="sldNum" sz="quarter" idx="10"/>
          </p:nvPr>
        </p:nvSpPr>
        <p:spPr/>
        <p:txBody>
          <a:bodyPr/>
          <a:lstStyle/>
          <a:p>
            <a:fld id="{05A78843-D966-3E4E-8411-034D3AF2E5CB}" type="slidenum">
              <a:rPr lang="en-US" smtClean="0"/>
              <a:t>10</a:t>
            </a:fld>
            <a:endParaRPr lang="en-US"/>
          </a:p>
        </p:txBody>
      </p:sp>
    </p:spTree>
    <p:extLst>
      <p:ext uri="{BB962C8B-B14F-4D97-AF65-F5344CB8AC3E}">
        <p14:creationId xmlns:p14="http://schemas.microsoft.com/office/powerpoint/2010/main" val="36663166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we scraped the articles, we needed to clean them. This involved punctuation and stop word (very basic word) removal, and lowercasing. It also required a special kind of tokenization for our task, which we refer to as “NBA tokenization”. We basically convert players, teams, and coaches names to underscored formal full names, so that every appearance of Lebron, </a:t>
            </a:r>
            <a:r>
              <a:rPr lang="en-US" dirty="0" err="1"/>
              <a:t>Bron</a:t>
            </a:r>
            <a:r>
              <a:rPr lang="en-US" dirty="0"/>
              <a:t>, Lebron James, etc. will be represented as </a:t>
            </a:r>
            <a:r>
              <a:rPr lang="en-US" dirty="0" err="1"/>
              <a:t>lebron_james</a:t>
            </a:r>
            <a:r>
              <a:rPr lang="en-US" dirty="0"/>
              <a:t>.  Lastly, we trimmed the vocabulary to ignore words that are too infrequent (e.g. only occurring once) or too common (e.g. play, run, say, go) but not considered stop words.  </a:t>
            </a:r>
          </a:p>
        </p:txBody>
      </p:sp>
      <p:sp>
        <p:nvSpPr>
          <p:cNvPr id="4" name="Slide Number Placeholder 3"/>
          <p:cNvSpPr>
            <a:spLocks noGrp="1"/>
          </p:cNvSpPr>
          <p:nvPr>
            <p:ph type="sldNum" sz="quarter" idx="10"/>
          </p:nvPr>
        </p:nvSpPr>
        <p:spPr/>
        <p:txBody>
          <a:bodyPr/>
          <a:lstStyle/>
          <a:p>
            <a:fld id="{05A78843-D966-3E4E-8411-034D3AF2E5CB}" type="slidenum">
              <a:rPr lang="en-US" smtClean="0"/>
              <a:t>11</a:t>
            </a:fld>
            <a:endParaRPr lang="en-US"/>
          </a:p>
        </p:txBody>
      </p:sp>
    </p:spTree>
    <p:extLst>
      <p:ext uri="{BB962C8B-B14F-4D97-AF65-F5344CB8AC3E}">
        <p14:creationId xmlns:p14="http://schemas.microsoft.com/office/powerpoint/2010/main" val="40507874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EEA6A-DC1A-E74E-B326-DEA86CF5037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F3A6FA4-9D3C-D54D-AC3A-D68DD45423D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C809E23-E1CE-C94A-BBC3-B9FCB0786E81}"/>
              </a:ext>
            </a:extLst>
          </p:cNvPr>
          <p:cNvSpPr>
            <a:spLocks noGrp="1"/>
          </p:cNvSpPr>
          <p:nvPr>
            <p:ph type="dt" sz="half" idx="10"/>
          </p:nvPr>
        </p:nvSpPr>
        <p:spPr/>
        <p:txBody>
          <a:bodyPr/>
          <a:lstStyle/>
          <a:p>
            <a:fld id="{6EFC367E-726D-484A-BF03-E46FCE687501}" type="datetimeFigureOut">
              <a:rPr lang="en-US" smtClean="0"/>
              <a:t>5/12/18</a:t>
            </a:fld>
            <a:endParaRPr lang="en-US"/>
          </a:p>
        </p:txBody>
      </p:sp>
      <p:sp>
        <p:nvSpPr>
          <p:cNvPr id="5" name="Footer Placeholder 4">
            <a:extLst>
              <a:ext uri="{FF2B5EF4-FFF2-40B4-BE49-F238E27FC236}">
                <a16:creationId xmlns:a16="http://schemas.microsoft.com/office/drawing/2014/main" id="{4215C4AE-928B-B34E-AE63-42EE27E486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7BDAF8-3A5F-6C41-B4A5-384D990F54AF}"/>
              </a:ext>
            </a:extLst>
          </p:cNvPr>
          <p:cNvSpPr>
            <a:spLocks noGrp="1"/>
          </p:cNvSpPr>
          <p:nvPr>
            <p:ph type="sldNum" sz="quarter" idx="12"/>
          </p:nvPr>
        </p:nvSpPr>
        <p:spPr/>
        <p:txBody>
          <a:bodyPr/>
          <a:lstStyle/>
          <a:p>
            <a:fld id="{10A7C5D7-97D1-CA4D-89ED-68ABC4F1A25C}" type="slidenum">
              <a:rPr lang="en-US" smtClean="0"/>
              <a:t>‹#›</a:t>
            </a:fld>
            <a:endParaRPr lang="en-US"/>
          </a:p>
        </p:txBody>
      </p:sp>
    </p:spTree>
    <p:extLst>
      <p:ext uri="{BB962C8B-B14F-4D97-AF65-F5344CB8AC3E}">
        <p14:creationId xmlns:p14="http://schemas.microsoft.com/office/powerpoint/2010/main" val="34095121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4BDC0-0705-BC46-B027-48546EB0D18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A166179-A238-7341-9171-E5A683D14A0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0054BB-3B5A-9D4E-AAFA-209C3DC98374}"/>
              </a:ext>
            </a:extLst>
          </p:cNvPr>
          <p:cNvSpPr>
            <a:spLocks noGrp="1"/>
          </p:cNvSpPr>
          <p:nvPr>
            <p:ph type="dt" sz="half" idx="10"/>
          </p:nvPr>
        </p:nvSpPr>
        <p:spPr/>
        <p:txBody>
          <a:bodyPr/>
          <a:lstStyle/>
          <a:p>
            <a:fld id="{6EFC367E-726D-484A-BF03-E46FCE687501}" type="datetimeFigureOut">
              <a:rPr lang="en-US" smtClean="0"/>
              <a:t>5/12/18</a:t>
            </a:fld>
            <a:endParaRPr lang="en-US"/>
          </a:p>
        </p:txBody>
      </p:sp>
      <p:sp>
        <p:nvSpPr>
          <p:cNvPr id="5" name="Footer Placeholder 4">
            <a:extLst>
              <a:ext uri="{FF2B5EF4-FFF2-40B4-BE49-F238E27FC236}">
                <a16:creationId xmlns:a16="http://schemas.microsoft.com/office/drawing/2014/main" id="{ED4BC96E-0264-1749-937E-03CD14DCE1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0AF638-2CAF-9C42-8C92-BE24EF36E434}"/>
              </a:ext>
            </a:extLst>
          </p:cNvPr>
          <p:cNvSpPr>
            <a:spLocks noGrp="1"/>
          </p:cNvSpPr>
          <p:nvPr>
            <p:ph type="sldNum" sz="quarter" idx="12"/>
          </p:nvPr>
        </p:nvSpPr>
        <p:spPr/>
        <p:txBody>
          <a:bodyPr/>
          <a:lstStyle/>
          <a:p>
            <a:fld id="{10A7C5D7-97D1-CA4D-89ED-68ABC4F1A25C}" type="slidenum">
              <a:rPr lang="en-US" smtClean="0"/>
              <a:t>‹#›</a:t>
            </a:fld>
            <a:endParaRPr lang="en-US"/>
          </a:p>
        </p:txBody>
      </p:sp>
    </p:spTree>
    <p:extLst>
      <p:ext uri="{BB962C8B-B14F-4D97-AF65-F5344CB8AC3E}">
        <p14:creationId xmlns:p14="http://schemas.microsoft.com/office/powerpoint/2010/main" val="36390476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60D4FFB-FFCB-6E4A-BE8C-F426C9DDDF4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36030AD-6876-D549-B2E1-9938C1E7794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2C912F-BD9F-8046-93BD-5C99EED88E70}"/>
              </a:ext>
            </a:extLst>
          </p:cNvPr>
          <p:cNvSpPr>
            <a:spLocks noGrp="1"/>
          </p:cNvSpPr>
          <p:nvPr>
            <p:ph type="dt" sz="half" idx="10"/>
          </p:nvPr>
        </p:nvSpPr>
        <p:spPr/>
        <p:txBody>
          <a:bodyPr/>
          <a:lstStyle/>
          <a:p>
            <a:fld id="{6EFC367E-726D-484A-BF03-E46FCE687501}" type="datetimeFigureOut">
              <a:rPr lang="en-US" smtClean="0"/>
              <a:t>5/12/18</a:t>
            </a:fld>
            <a:endParaRPr lang="en-US"/>
          </a:p>
        </p:txBody>
      </p:sp>
      <p:sp>
        <p:nvSpPr>
          <p:cNvPr id="5" name="Footer Placeholder 4">
            <a:extLst>
              <a:ext uri="{FF2B5EF4-FFF2-40B4-BE49-F238E27FC236}">
                <a16:creationId xmlns:a16="http://schemas.microsoft.com/office/drawing/2014/main" id="{7DC6BC71-456E-D040-8647-1F6E52DD3B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7B4D0B-742E-9C4D-864B-5A382213D628}"/>
              </a:ext>
            </a:extLst>
          </p:cNvPr>
          <p:cNvSpPr>
            <a:spLocks noGrp="1"/>
          </p:cNvSpPr>
          <p:nvPr>
            <p:ph type="sldNum" sz="quarter" idx="12"/>
          </p:nvPr>
        </p:nvSpPr>
        <p:spPr/>
        <p:txBody>
          <a:bodyPr/>
          <a:lstStyle/>
          <a:p>
            <a:fld id="{10A7C5D7-97D1-CA4D-89ED-68ABC4F1A25C}" type="slidenum">
              <a:rPr lang="en-US" smtClean="0"/>
              <a:t>‹#›</a:t>
            </a:fld>
            <a:endParaRPr lang="en-US"/>
          </a:p>
        </p:txBody>
      </p:sp>
    </p:spTree>
    <p:extLst>
      <p:ext uri="{BB962C8B-B14F-4D97-AF65-F5344CB8AC3E}">
        <p14:creationId xmlns:p14="http://schemas.microsoft.com/office/powerpoint/2010/main" val="33844704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529A5-092A-1045-A2E5-3E39A18780F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D40B915-9BF0-6C46-92CC-175BB28E246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696813-DD46-7249-B09C-8040F25DA8B6}"/>
              </a:ext>
            </a:extLst>
          </p:cNvPr>
          <p:cNvSpPr>
            <a:spLocks noGrp="1"/>
          </p:cNvSpPr>
          <p:nvPr>
            <p:ph type="dt" sz="half" idx="10"/>
          </p:nvPr>
        </p:nvSpPr>
        <p:spPr/>
        <p:txBody>
          <a:bodyPr/>
          <a:lstStyle/>
          <a:p>
            <a:fld id="{6EFC367E-726D-484A-BF03-E46FCE687501}" type="datetimeFigureOut">
              <a:rPr lang="en-US" smtClean="0"/>
              <a:t>5/12/18</a:t>
            </a:fld>
            <a:endParaRPr lang="en-US"/>
          </a:p>
        </p:txBody>
      </p:sp>
      <p:sp>
        <p:nvSpPr>
          <p:cNvPr id="5" name="Footer Placeholder 4">
            <a:extLst>
              <a:ext uri="{FF2B5EF4-FFF2-40B4-BE49-F238E27FC236}">
                <a16:creationId xmlns:a16="http://schemas.microsoft.com/office/drawing/2014/main" id="{0C7DA67C-CD69-734D-876E-F6E1A81EFB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7E8166-748F-494F-90E8-D0FAB171BD66}"/>
              </a:ext>
            </a:extLst>
          </p:cNvPr>
          <p:cNvSpPr>
            <a:spLocks noGrp="1"/>
          </p:cNvSpPr>
          <p:nvPr>
            <p:ph type="sldNum" sz="quarter" idx="12"/>
          </p:nvPr>
        </p:nvSpPr>
        <p:spPr/>
        <p:txBody>
          <a:bodyPr/>
          <a:lstStyle/>
          <a:p>
            <a:fld id="{10A7C5D7-97D1-CA4D-89ED-68ABC4F1A25C}" type="slidenum">
              <a:rPr lang="en-US" smtClean="0"/>
              <a:t>‹#›</a:t>
            </a:fld>
            <a:endParaRPr lang="en-US"/>
          </a:p>
        </p:txBody>
      </p:sp>
    </p:spTree>
    <p:extLst>
      <p:ext uri="{BB962C8B-B14F-4D97-AF65-F5344CB8AC3E}">
        <p14:creationId xmlns:p14="http://schemas.microsoft.com/office/powerpoint/2010/main" val="6401087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20734-C04C-9C4F-93B5-C09BB4AF770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58C2586-03E7-6B40-86C2-FFCE950E4C2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4D8C24C-0F34-2647-8F5E-30C10DDF5865}"/>
              </a:ext>
            </a:extLst>
          </p:cNvPr>
          <p:cNvSpPr>
            <a:spLocks noGrp="1"/>
          </p:cNvSpPr>
          <p:nvPr>
            <p:ph type="dt" sz="half" idx="10"/>
          </p:nvPr>
        </p:nvSpPr>
        <p:spPr/>
        <p:txBody>
          <a:bodyPr/>
          <a:lstStyle/>
          <a:p>
            <a:fld id="{6EFC367E-726D-484A-BF03-E46FCE687501}" type="datetimeFigureOut">
              <a:rPr lang="en-US" smtClean="0"/>
              <a:t>5/12/18</a:t>
            </a:fld>
            <a:endParaRPr lang="en-US"/>
          </a:p>
        </p:txBody>
      </p:sp>
      <p:sp>
        <p:nvSpPr>
          <p:cNvPr id="5" name="Footer Placeholder 4">
            <a:extLst>
              <a:ext uri="{FF2B5EF4-FFF2-40B4-BE49-F238E27FC236}">
                <a16:creationId xmlns:a16="http://schemas.microsoft.com/office/drawing/2014/main" id="{9AFF3A4F-0C56-B440-9852-934C550604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458582-1658-D74B-81EC-8CEAAA6B0C45}"/>
              </a:ext>
            </a:extLst>
          </p:cNvPr>
          <p:cNvSpPr>
            <a:spLocks noGrp="1"/>
          </p:cNvSpPr>
          <p:nvPr>
            <p:ph type="sldNum" sz="quarter" idx="12"/>
          </p:nvPr>
        </p:nvSpPr>
        <p:spPr/>
        <p:txBody>
          <a:bodyPr/>
          <a:lstStyle/>
          <a:p>
            <a:fld id="{10A7C5D7-97D1-CA4D-89ED-68ABC4F1A25C}" type="slidenum">
              <a:rPr lang="en-US" smtClean="0"/>
              <a:t>‹#›</a:t>
            </a:fld>
            <a:endParaRPr lang="en-US"/>
          </a:p>
        </p:txBody>
      </p:sp>
    </p:spTree>
    <p:extLst>
      <p:ext uri="{BB962C8B-B14F-4D97-AF65-F5344CB8AC3E}">
        <p14:creationId xmlns:p14="http://schemas.microsoft.com/office/powerpoint/2010/main" val="40290467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E611F-4565-724B-8A6F-CF76DC00BA8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77DD805-3274-7243-A4DF-D9D6DB605EF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CEFDE23-5039-9F44-96D4-51152BAFDBF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D114AC9-218A-4547-AC74-1143890074A1}"/>
              </a:ext>
            </a:extLst>
          </p:cNvPr>
          <p:cNvSpPr>
            <a:spLocks noGrp="1"/>
          </p:cNvSpPr>
          <p:nvPr>
            <p:ph type="dt" sz="half" idx="10"/>
          </p:nvPr>
        </p:nvSpPr>
        <p:spPr/>
        <p:txBody>
          <a:bodyPr/>
          <a:lstStyle/>
          <a:p>
            <a:fld id="{6EFC367E-726D-484A-BF03-E46FCE687501}" type="datetimeFigureOut">
              <a:rPr lang="en-US" smtClean="0"/>
              <a:t>5/12/18</a:t>
            </a:fld>
            <a:endParaRPr lang="en-US"/>
          </a:p>
        </p:txBody>
      </p:sp>
      <p:sp>
        <p:nvSpPr>
          <p:cNvPr id="6" name="Footer Placeholder 5">
            <a:extLst>
              <a:ext uri="{FF2B5EF4-FFF2-40B4-BE49-F238E27FC236}">
                <a16:creationId xmlns:a16="http://schemas.microsoft.com/office/drawing/2014/main" id="{E87EB6F3-E143-2E42-889A-52F8CAEA94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884CC3-B370-7C40-BD0E-9C0B614F45FC}"/>
              </a:ext>
            </a:extLst>
          </p:cNvPr>
          <p:cNvSpPr>
            <a:spLocks noGrp="1"/>
          </p:cNvSpPr>
          <p:nvPr>
            <p:ph type="sldNum" sz="quarter" idx="12"/>
          </p:nvPr>
        </p:nvSpPr>
        <p:spPr/>
        <p:txBody>
          <a:bodyPr/>
          <a:lstStyle/>
          <a:p>
            <a:fld id="{10A7C5D7-97D1-CA4D-89ED-68ABC4F1A25C}" type="slidenum">
              <a:rPr lang="en-US" smtClean="0"/>
              <a:t>‹#›</a:t>
            </a:fld>
            <a:endParaRPr lang="en-US"/>
          </a:p>
        </p:txBody>
      </p:sp>
    </p:spTree>
    <p:extLst>
      <p:ext uri="{BB962C8B-B14F-4D97-AF65-F5344CB8AC3E}">
        <p14:creationId xmlns:p14="http://schemas.microsoft.com/office/powerpoint/2010/main" val="22214661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D6E36-A151-0848-9812-3F5947AB9A1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7352A80-EBBC-D549-903E-7518C7D0A68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C68028F-BA36-BA48-BD93-ACF0B767EBC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3FEBD9F-4CEA-2F47-BF9A-47BAE91A3FE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A73FA75-783D-D24C-8827-B74AB47255B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8AFB35E-C6D4-5E4C-AFFF-2C586FD72462}"/>
              </a:ext>
            </a:extLst>
          </p:cNvPr>
          <p:cNvSpPr>
            <a:spLocks noGrp="1"/>
          </p:cNvSpPr>
          <p:nvPr>
            <p:ph type="dt" sz="half" idx="10"/>
          </p:nvPr>
        </p:nvSpPr>
        <p:spPr/>
        <p:txBody>
          <a:bodyPr/>
          <a:lstStyle/>
          <a:p>
            <a:fld id="{6EFC367E-726D-484A-BF03-E46FCE687501}" type="datetimeFigureOut">
              <a:rPr lang="en-US" smtClean="0"/>
              <a:t>5/12/18</a:t>
            </a:fld>
            <a:endParaRPr lang="en-US"/>
          </a:p>
        </p:txBody>
      </p:sp>
      <p:sp>
        <p:nvSpPr>
          <p:cNvPr id="8" name="Footer Placeholder 7">
            <a:extLst>
              <a:ext uri="{FF2B5EF4-FFF2-40B4-BE49-F238E27FC236}">
                <a16:creationId xmlns:a16="http://schemas.microsoft.com/office/drawing/2014/main" id="{D12689DB-E87C-FC4C-9C87-F08A02329F1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C724B2B-DD39-1E48-8B1D-FC40F48DBB92}"/>
              </a:ext>
            </a:extLst>
          </p:cNvPr>
          <p:cNvSpPr>
            <a:spLocks noGrp="1"/>
          </p:cNvSpPr>
          <p:nvPr>
            <p:ph type="sldNum" sz="quarter" idx="12"/>
          </p:nvPr>
        </p:nvSpPr>
        <p:spPr/>
        <p:txBody>
          <a:bodyPr/>
          <a:lstStyle/>
          <a:p>
            <a:fld id="{10A7C5D7-97D1-CA4D-89ED-68ABC4F1A25C}" type="slidenum">
              <a:rPr lang="en-US" smtClean="0"/>
              <a:t>‹#›</a:t>
            </a:fld>
            <a:endParaRPr lang="en-US"/>
          </a:p>
        </p:txBody>
      </p:sp>
    </p:spTree>
    <p:extLst>
      <p:ext uri="{BB962C8B-B14F-4D97-AF65-F5344CB8AC3E}">
        <p14:creationId xmlns:p14="http://schemas.microsoft.com/office/powerpoint/2010/main" val="30241770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8FBA1-190A-8F4F-A5F0-FC1AEEB496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7766015-3A76-6341-9997-D5A3BACF5024}"/>
              </a:ext>
            </a:extLst>
          </p:cNvPr>
          <p:cNvSpPr>
            <a:spLocks noGrp="1"/>
          </p:cNvSpPr>
          <p:nvPr>
            <p:ph type="dt" sz="half" idx="10"/>
          </p:nvPr>
        </p:nvSpPr>
        <p:spPr/>
        <p:txBody>
          <a:bodyPr/>
          <a:lstStyle/>
          <a:p>
            <a:fld id="{6EFC367E-726D-484A-BF03-E46FCE687501}" type="datetimeFigureOut">
              <a:rPr lang="en-US" smtClean="0"/>
              <a:t>5/12/18</a:t>
            </a:fld>
            <a:endParaRPr lang="en-US"/>
          </a:p>
        </p:txBody>
      </p:sp>
      <p:sp>
        <p:nvSpPr>
          <p:cNvPr id="4" name="Footer Placeholder 3">
            <a:extLst>
              <a:ext uri="{FF2B5EF4-FFF2-40B4-BE49-F238E27FC236}">
                <a16:creationId xmlns:a16="http://schemas.microsoft.com/office/drawing/2014/main" id="{85729315-750E-7048-9295-BB89CAB1AE0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BB7F4EB-06B7-2E42-8808-E4E2E897F0F8}"/>
              </a:ext>
            </a:extLst>
          </p:cNvPr>
          <p:cNvSpPr>
            <a:spLocks noGrp="1"/>
          </p:cNvSpPr>
          <p:nvPr>
            <p:ph type="sldNum" sz="quarter" idx="12"/>
          </p:nvPr>
        </p:nvSpPr>
        <p:spPr/>
        <p:txBody>
          <a:bodyPr/>
          <a:lstStyle/>
          <a:p>
            <a:fld id="{10A7C5D7-97D1-CA4D-89ED-68ABC4F1A25C}" type="slidenum">
              <a:rPr lang="en-US" smtClean="0"/>
              <a:t>‹#›</a:t>
            </a:fld>
            <a:endParaRPr lang="en-US"/>
          </a:p>
        </p:txBody>
      </p:sp>
    </p:spTree>
    <p:extLst>
      <p:ext uri="{BB962C8B-B14F-4D97-AF65-F5344CB8AC3E}">
        <p14:creationId xmlns:p14="http://schemas.microsoft.com/office/powerpoint/2010/main" val="557256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52EC71-D37D-5847-A378-795A15F0E3AD}"/>
              </a:ext>
            </a:extLst>
          </p:cNvPr>
          <p:cNvSpPr>
            <a:spLocks noGrp="1"/>
          </p:cNvSpPr>
          <p:nvPr>
            <p:ph type="dt" sz="half" idx="10"/>
          </p:nvPr>
        </p:nvSpPr>
        <p:spPr/>
        <p:txBody>
          <a:bodyPr/>
          <a:lstStyle/>
          <a:p>
            <a:fld id="{6EFC367E-726D-484A-BF03-E46FCE687501}" type="datetimeFigureOut">
              <a:rPr lang="en-US" smtClean="0"/>
              <a:t>5/12/18</a:t>
            </a:fld>
            <a:endParaRPr lang="en-US"/>
          </a:p>
        </p:txBody>
      </p:sp>
      <p:sp>
        <p:nvSpPr>
          <p:cNvPr id="3" name="Footer Placeholder 2">
            <a:extLst>
              <a:ext uri="{FF2B5EF4-FFF2-40B4-BE49-F238E27FC236}">
                <a16:creationId xmlns:a16="http://schemas.microsoft.com/office/drawing/2014/main" id="{CB146776-473B-704F-9677-7600D8DA514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362F01A-3D90-0C46-A665-C847048D94FC}"/>
              </a:ext>
            </a:extLst>
          </p:cNvPr>
          <p:cNvSpPr>
            <a:spLocks noGrp="1"/>
          </p:cNvSpPr>
          <p:nvPr>
            <p:ph type="sldNum" sz="quarter" idx="12"/>
          </p:nvPr>
        </p:nvSpPr>
        <p:spPr/>
        <p:txBody>
          <a:bodyPr/>
          <a:lstStyle/>
          <a:p>
            <a:fld id="{10A7C5D7-97D1-CA4D-89ED-68ABC4F1A25C}" type="slidenum">
              <a:rPr lang="en-US" smtClean="0"/>
              <a:t>‹#›</a:t>
            </a:fld>
            <a:endParaRPr lang="en-US"/>
          </a:p>
        </p:txBody>
      </p:sp>
    </p:spTree>
    <p:extLst>
      <p:ext uri="{BB962C8B-B14F-4D97-AF65-F5344CB8AC3E}">
        <p14:creationId xmlns:p14="http://schemas.microsoft.com/office/powerpoint/2010/main" val="20596839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61966-5594-244E-95B0-DD6AE4008B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65A06DE-40B3-1746-82D3-B6E3460C415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DF0E237-93C9-E94A-9CD2-69D4414A26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378468D-BEE6-DB42-9B0B-905FB9DCE15B}"/>
              </a:ext>
            </a:extLst>
          </p:cNvPr>
          <p:cNvSpPr>
            <a:spLocks noGrp="1"/>
          </p:cNvSpPr>
          <p:nvPr>
            <p:ph type="dt" sz="half" idx="10"/>
          </p:nvPr>
        </p:nvSpPr>
        <p:spPr/>
        <p:txBody>
          <a:bodyPr/>
          <a:lstStyle/>
          <a:p>
            <a:fld id="{6EFC367E-726D-484A-BF03-E46FCE687501}" type="datetimeFigureOut">
              <a:rPr lang="en-US" smtClean="0"/>
              <a:t>5/12/18</a:t>
            </a:fld>
            <a:endParaRPr lang="en-US"/>
          </a:p>
        </p:txBody>
      </p:sp>
      <p:sp>
        <p:nvSpPr>
          <p:cNvPr id="6" name="Footer Placeholder 5">
            <a:extLst>
              <a:ext uri="{FF2B5EF4-FFF2-40B4-BE49-F238E27FC236}">
                <a16:creationId xmlns:a16="http://schemas.microsoft.com/office/drawing/2014/main" id="{97C7EEC7-C996-B24E-BCDC-E0BF33B2B5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BDD705-17F8-E84E-8869-AA615FBF485A}"/>
              </a:ext>
            </a:extLst>
          </p:cNvPr>
          <p:cNvSpPr>
            <a:spLocks noGrp="1"/>
          </p:cNvSpPr>
          <p:nvPr>
            <p:ph type="sldNum" sz="quarter" idx="12"/>
          </p:nvPr>
        </p:nvSpPr>
        <p:spPr/>
        <p:txBody>
          <a:bodyPr/>
          <a:lstStyle/>
          <a:p>
            <a:fld id="{10A7C5D7-97D1-CA4D-89ED-68ABC4F1A25C}" type="slidenum">
              <a:rPr lang="en-US" smtClean="0"/>
              <a:t>‹#›</a:t>
            </a:fld>
            <a:endParaRPr lang="en-US"/>
          </a:p>
        </p:txBody>
      </p:sp>
    </p:spTree>
    <p:extLst>
      <p:ext uri="{BB962C8B-B14F-4D97-AF65-F5344CB8AC3E}">
        <p14:creationId xmlns:p14="http://schemas.microsoft.com/office/powerpoint/2010/main" val="29780663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B165F-59D6-B04E-8CAF-7FDA05B8D9F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2271648-078F-7D4A-833A-3E7E13D4106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C840C5D-17D7-F149-83F4-50D61D38B1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0D16C9C-2F13-954E-ABF2-4B0CD17420C5}"/>
              </a:ext>
            </a:extLst>
          </p:cNvPr>
          <p:cNvSpPr>
            <a:spLocks noGrp="1"/>
          </p:cNvSpPr>
          <p:nvPr>
            <p:ph type="dt" sz="half" idx="10"/>
          </p:nvPr>
        </p:nvSpPr>
        <p:spPr/>
        <p:txBody>
          <a:bodyPr/>
          <a:lstStyle/>
          <a:p>
            <a:fld id="{6EFC367E-726D-484A-BF03-E46FCE687501}" type="datetimeFigureOut">
              <a:rPr lang="en-US" smtClean="0"/>
              <a:t>5/12/18</a:t>
            </a:fld>
            <a:endParaRPr lang="en-US"/>
          </a:p>
        </p:txBody>
      </p:sp>
      <p:sp>
        <p:nvSpPr>
          <p:cNvPr id="6" name="Footer Placeholder 5">
            <a:extLst>
              <a:ext uri="{FF2B5EF4-FFF2-40B4-BE49-F238E27FC236}">
                <a16:creationId xmlns:a16="http://schemas.microsoft.com/office/drawing/2014/main" id="{AB9F02E3-4D20-9045-A89B-BE4BD73B21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6F67D0-60EB-E648-826F-A2EE2C9E2D8B}"/>
              </a:ext>
            </a:extLst>
          </p:cNvPr>
          <p:cNvSpPr>
            <a:spLocks noGrp="1"/>
          </p:cNvSpPr>
          <p:nvPr>
            <p:ph type="sldNum" sz="quarter" idx="12"/>
          </p:nvPr>
        </p:nvSpPr>
        <p:spPr/>
        <p:txBody>
          <a:bodyPr/>
          <a:lstStyle/>
          <a:p>
            <a:fld id="{10A7C5D7-97D1-CA4D-89ED-68ABC4F1A25C}" type="slidenum">
              <a:rPr lang="en-US" smtClean="0"/>
              <a:t>‹#›</a:t>
            </a:fld>
            <a:endParaRPr lang="en-US"/>
          </a:p>
        </p:txBody>
      </p:sp>
    </p:spTree>
    <p:extLst>
      <p:ext uri="{BB962C8B-B14F-4D97-AF65-F5344CB8AC3E}">
        <p14:creationId xmlns:p14="http://schemas.microsoft.com/office/powerpoint/2010/main" val="1291128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9AC3C33-42DE-CF45-AE4E-B802587CDA2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121DDF-F2FE-CC40-B443-4EB55D4AD47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E1046A-5538-074B-91D2-A8BF71AF9BD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FC367E-726D-484A-BF03-E46FCE687501}" type="datetimeFigureOut">
              <a:rPr lang="en-US" smtClean="0"/>
              <a:t>5/12/18</a:t>
            </a:fld>
            <a:endParaRPr lang="en-US"/>
          </a:p>
        </p:txBody>
      </p:sp>
      <p:sp>
        <p:nvSpPr>
          <p:cNvPr id="5" name="Footer Placeholder 4">
            <a:extLst>
              <a:ext uri="{FF2B5EF4-FFF2-40B4-BE49-F238E27FC236}">
                <a16:creationId xmlns:a16="http://schemas.microsoft.com/office/drawing/2014/main" id="{62432531-912D-B146-BECB-BA53CAAF0B2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B6526F6-3EAF-B748-AFB6-5A8E835782B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A7C5D7-97D1-CA4D-89ED-68ABC4F1A25C}" type="slidenum">
              <a:rPr lang="en-US" smtClean="0"/>
              <a:t>‹#›</a:t>
            </a:fld>
            <a:endParaRPr lang="en-US"/>
          </a:p>
        </p:txBody>
      </p:sp>
    </p:spTree>
    <p:extLst>
      <p:ext uri="{BB962C8B-B14F-4D97-AF65-F5344CB8AC3E}">
        <p14:creationId xmlns:p14="http://schemas.microsoft.com/office/powerpoint/2010/main" val="31579062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4.png"/></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6.png"/><Relationship Id="rId12"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5.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2.tif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49C546-A9A1-CA40-8203-D74D62B927A7}"/>
              </a:ext>
            </a:extLst>
          </p:cNvPr>
          <p:cNvSpPr>
            <a:spLocks noGrp="1"/>
          </p:cNvSpPr>
          <p:nvPr>
            <p:ph type="ctrTitle"/>
          </p:nvPr>
        </p:nvSpPr>
        <p:spPr/>
        <p:txBody>
          <a:bodyPr/>
          <a:lstStyle/>
          <a:p>
            <a:r>
              <a:rPr lang="en-US" dirty="0"/>
              <a:t>Topic Models for Bleacher Report Basketball Articles</a:t>
            </a:r>
          </a:p>
        </p:txBody>
      </p:sp>
      <p:sp>
        <p:nvSpPr>
          <p:cNvPr id="3" name="Subtitle 2">
            <a:extLst>
              <a:ext uri="{FF2B5EF4-FFF2-40B4-BE49-F238E27FC236}">
                <a16:creationId xmlns:a16="http://schemas.microsoft.com/office/drawing/2014/main" id="{C2C2A030-2E70-734C-9114-293D3C513818}"/>
              </a:ext>
            </a:extLst>
          </p:cNvPr>
          <p:cNvSpPr>
            <a:spLocks noGrp="1"/>
          </p:cNvSpPr>
          <p:nvPr>
            <p:ph type="subTitle" idx="1"/>
          </p:nvPr>
        </p:nvSpPr>
        <p:spPr/>
        <p:txBody>
          <a:bodyPr/>
          <a:lstStyle/>
          <a:p>
            <a:r>
              <a:rPr lang="en-US" dirty="0"/>
              <a:t>Stephen </a:t>
            </a:r>
            <a:r>
              <a:rPr lang="en-US" dirty="0" err="1"/>
              <a:t>Albro</a:t>
            </a:r>
            <a:r>
              <a:rPr lang="en-US" dirty="0"/>
              <a:t> and </a:t>
            </a:r>
            <a:r>
              <a:rPr lang="en-US" dirty="0" err="1"/>
              <a:t>Cyrille</a:t>
            </a:r>
            <a:r>
              <a:rPr lang="en-US" dirty="0"/>
              <a:t> </a:t>
            </a:r>
            <a:r>
              <a:rPr lang="en-US" dirty="0" err="1"/>
              <a:t>Combettes</a:t>
            </a:r>
            <a:endParaRPr lang="en-US" dirty="0"/>
          </a:p>
        </p:txBody>
      </p:sp>
    </p:spTree>
    <p:extLst>
      <p:ext uri="{BB962C8B-B14F-4D97-AF65-F5344CB8AC3E}">
        <p14:creationId xmlns:p14="http://schemas.microsoft.com/office/powerpoint/2010/main" val="30654217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1DDE-9518-1B4E-817B-926C7EBA1B0C}"/>
              </a:ext>
            </a:extLst>
          </p:cNvPr>
          <p:cNvSpPr>
            <a:spLocks noGrp="1"/>
          </p:cNvSpPr>
          <p:nvPr>
            <p:ph type="title"/>
          </p:nvPr>
        </p:nvSpPr>
        <p:spPr>
          <a:xfrm>
            <a:off x="-1" y="0"/>
            <a:ext cx="12192001" cy="1793173"/>
          </a:xfrm>
          <a:solidFill>
            <a:schemeClr val="bg2">
              <a:lumMod val="50000"/>
            </a:schemeClr>
          </a:solidFill>
        </p:spPr>
        <p:txBody>
          <a:bodyPr>
            <a:normAutofit/>
          </a:bodyPr>
          <a:lstStyle/>
          <a:p>
            <a:r>
              <a:rPr lang="en-US" sz="3200" dirty="0">
                <a:solidFill>
                  <a:schemeClr val="bg1"/>
                </a:solidFill>
              </a:rPr>
              <a:t>	We Scraped &amp; Cleaned 3000 Articles From </a:t>
            </a:r>
            <a:r>
              <a:rPr lang="en-US" sz="3200" dirty="0" err="1">
                <a:solidFill>
                  <a:schemeClr val="bg1"/>
                </a:solidFill>
              </a:rPr>
              <a:t>bleacherreport.com</a:t>
            </a:r>
            <a:endParaRPr lang="en-US" sz="3200" dirty="0">
              <a:solidFill>
                <a:schemeClr val="bg1"/>
              </a:solidFill>
            </a:endParaRPr>
          </a:p>
        </p:txBody>
      </p:sp>
      <p:sp>
        <p:nvSpPr>
          <p:cNvPr id="3" name="TextBox 2">
            <a:extLst>
              <a:ext uri="{FF2B5EF4-FFF2-40B4-BE49-F238E27FC236}">
                <a16:creationId xmlns:a16="http://schemas.microsoft.com/office/drawing/2014/main" id="{D255754B-214B-9F46-A4A6-F75F62AE6493}"/>
              </a:ext>
            </a:extLst>
          </p:cNvPr>
          <p:cNvSpPr txBox="1"/>
          <p:nvPr/>
        </p:nvSpPr>
        <p:spPr>
          <a:xfrm>
            <a:off x="696035" y="1937981"/>
            <a:ext cx="10813477" cy="1846659"/>
          </a:xfrm>
          <a:prstGeom prst="rect">
            <a:avLst/>
          </a:prstGeom>
          <a:noFill/>
        </p:spPr>
        <p:txBody>
          <a:bodyPr wrap="square" rtlCol="0">
            <a:spAutoFit/>
          </a:bodyPr>
          <a:lstStyle/>
          <a:p>
            <a:r>
              <a:rPr lang="en-US" sz="2400" u="sng" dirty="0"/>
              <a:t>Cleaning Steps</a:t>
            </a:r>
          </a:p>
          <a:p>
            <a:pPr marL="342900" indent="-342900">
              <a:buAutoNum type="arabicPeriod"/>
            </a:pPr>
            <a:r>
              <a:rPr lang="en-US" sz="2400" dirty="0"/>
              <a:t>Punctuation and Stop Word Removal</a:t>
            </a:r>
          </a:p>
          <a:p>
            <a:r>
              <a:rPr lang="en-US" sz="2400" dirty="0"/>
              <a:t>	</a:t>
            </a:r>
            <a:r>
              <a:rPr lang="en-US" dirty="0"/>
              <a:t>The all-star game at 8 p.m. will include Steph Curry, and Lebron; it will be a bunch of fun! </a:t>
            </a:r>
          </a:p>
          <a:p>
            <a:r>
              <a:rPr lang="en-US" dirty="0"/>
              <a:t>	-&gt; all-star game include Steph Curry Lebron bunch fun</a:t>
            </a:r>
          </a:p>
          <a:p>
            <a:r>
              <a:rPr lang="en-US" sz="2400" dirty="0"/>
              <a:t>	</a:t>
            </a:r>
          </a:p>
        </p:txBody>
      </p:sp>
    </p:spTree>
    <p:extLst>
      <p:ext uri="{BB962C8B-B14F-4D97-AF65-F5344CB8AC3E}">
        <p14:creationId xmlns:p14="http://schemas.microsoft.com/office/powerpoint/2010/main" val="2348615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1DDE-9518-1B4E-817B-926C7EBA1B0C}"/>
              </a:ext>
            </a:extLst>
          </p:cNvPr>
          <p:cNvSpPr>
            <a:spLocks noGrp="1"/>
          </p:cNvSpPr>
          <p:nvPr>
            <p:ph type="title"/>
          </p:nvPr>
        </p:nvSpPr>
        <p:spPr>
          <a:xfrm>
            <a:off x="-1" y="0"/>
            <a:ext cx="12192001" cy="1793173"/>
          </a:xfrm>
          <a:solidFill>
            <a:schemeClr val="bg2">
              <a:lumMod val="50000"/>
            </a:schemeClr>
          </a:solidFill>
        </p:spPr>
        <p:txBody>
          <a:bodyPr>
            <a:normAutofit/>
          </a:bodyPr>
          <a:lstStyle/>
          <a:p>
            <a:r>
              <a:rPr lang="en-US" sz="3200" dirty="0">
                <a:solidFill>
                  <a:schemeClr val="bg1"/>
                </a:solidFill>
              </a:rPr>
              <a:t>	We Scraped &amp; Cleaned 3000 Articles From </a:t>
            </a:r>
            <a:r>
              <a:rPr lang="en-US" sz="3200" dirty="0" err="1">
                <a:solidFill>
                  <a:schemeClr val="bg1"/>
                </a:solidFill>
              </a:rPr>
              <a:t>bleacherreport.com</a:t>
            </a:r>
            <a:endParaRPr lang="en-US" sz="3200" dirty="0">
              <a:solidFill>
                <a:schemeClr val="bg1"/>
              </a:solidFill>
            </a:endParaRPr>
          </a:p>
        </p:txBody>
      </p:sp>
      <p:sp>
        <p:nvSpPr>
          <p:cNvPr id="3" name="TextBox 2">
            <a:extLst>
              <a:ext uri="{FF2B5EF4-FFF2-40B4-BE49-F238E27FC236}">
                <a16:creationId xmlns:a16="http://schemas.microsoft.com/office/drawing/2014/main" id="{D255754B-214B-9F46-A4A6-F75F62AE6493}"/>
              </a:ext>
            </a:extLst>
          </p:cNvPr>
          <p:cNvSpPr txBox="1"/>
          <p:nvPr/>
        </p:nvSpPr>
        <p:spPr>
          <a:xfrm>
            <a:off x="696035" y="1937981"/>
            <a:ext cx="10813477" cy="3231654"/>
          </a:xfrm>
          <a:prstGeom prst="rect">
            <a:avLst/>
          </a:prstGeom>
          <a:noFill/>
        </p:spPr>
        <p:txBody>
          <a:bodyPr wrap="square" rtlCol="0">
            <a:spAutoFit/>
          </a:bodyPr>
          <a:lstStyle/>
          <a:p>
            <a:r>
              <a:rPr lang="en-US" sz="2400" u="sng" dirty="0"/>
              <a:t>Cleaning Steps</a:t>
            </a:r>
          </a:p>
          <a:p>
            <a:pPr marL="342900" indent="-342900">
              <a:buAutoNum type="arabicPeriod"/>
            </a:pPr>
            <a:r>
              <a:rPr lang="en-US" sz="2400" dirty="0"/>
              <a:t>Punctuation and Stop Word Removal</a:t>
            </a:r>
          </a:p>
          <a:p>
            <a:r>
              <a:rPr lang="en-US" sz="2400" dirty="0"/>
              <a:t>	</a:t>
            </a:r>
            <a:r>
              <a:rPr lang="en-US" dirty="0"/>
              <a:t>The all-star game at 8 p.m. will include Steph Curry, and Lebron; it will be a bunch of fun! </a:t>
            </a:r>
          </a:p>
          <a:p>
            <a:r>
              <a:rPr lang="en-US" dirty="0"/>
              <a:t>	-&gt; all-star game include Steph Curry Lebron bunch fun</a:t>
            </a:r>
          </a:p>
          <a:p>
            <a:pPr marL="342900" indent="-342900">
              <a:buAutoNum type="arabicPeriod"/>
            </a:pPr>
            <a:endParaRPr lang="en-US" sz="2400" dirty="0"/>
          </a:p>
          <a:p>
            <a:r>
              <a:rPr lang="en-US" sz="2400" dirty="0"/>
              <a:t>2. Lowercasing</a:t>
            </a:r>
          </a:p>
          <a:p>
            <a:pPr lvl="1"/>
            <a:r>
              <a:rPr lang="en-US" dirty="0"/>
              <a:t>	all-star game include </a:t>
            </a:r>
            <a:r>
              <a:rPr lang="en-US" dirty="0" err="1"/>
              <a:t>steph</a:t>
            </a:r>
            <a:r>
              <a:rPr lang="en-US" dirty="0"/>
              <a:t> curry </a:t>
            </a:r>
            <a:r>
              <a:rPr lang="en-US" dirty="0" err="1"/>
              <a:t>lebron</a:t>
            </a:r>
            <a:r>
              <a:rPr lang="en-US" dirty="0"/>
              <a:t> bunch fun</a:t>
            </a:r>
          </a:p>
          <a:p>
            <a:endParaRPr lang="en-US" sz="2400" dirty="0"/>
          </a:p>
          <a:p>
            <a:r>
              <a:rPr lang="en-US" sz="2400" dirty="0"/>
              <a:t>	</a:t>
            </a:r>
          </a:p>
        </p:txBody>
      </p:sp>
    </p:spTree>
    <p:extLst>
      <p:ext uri="{BB962C8B-B14F-4D97-AF65-F5344CB8AC3E}">
        <p14:creationId xmlns:p14="http://schemas.microsoft.com/office/powerpoint/2010/main" val="12416748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1DDE-9518-1B4E-817B-926C7EBA1B0C}"/>
              </a:ext>
            </a:extLst>
          </p:cNvPr>
          <p:cNvSpPr>
            <a:spLocks noGrp="1"/>
          </p:cNvSpPr>
          <p:nvPr>
            <p:ph type="title"/>
          </p:nvPr>
        </p:nvSpPr>
        <p:spPr>
          <a:xfrm>
            <a:off x="-1" y="0"/>
            <a:ext cx="12192001" cy="1793173"/>
          </a:xfrm>
          <a:solidFill>
            <a:schemeClr val="bg2">
              <a:lumMod val="50000"/>
            </a:schemeClr>
          </a:solidFill>
        </p:spPr>
        <p:txBody>
          <a:bodyPr>
            <a:normAutofit/>
          </a:bodyPr>
          <a:lstStyle/>
          <a:p>
            <a:r>
              <a:rPr lang="en-US" sz="3200" dirty="0">
                <a:solidFill>
                  <a:schemeClr val="bg1"/>
                </a:solidFill>
              </a:rPr>
              <a:t>	We Scraped &amp; Cleaned 3000 Articles From </a:t>
            </a:r>
            <a:r>
              <a:rPr lang="en-US" sz="3200" dirty="0" err="1">
                <a:solidFill>
                  <a:schemeClr val="bg1"/>
                </a:solidFill>
              </a:rPr>
              <a:t>bleacherreport.com</a:t>
            </a:r>
            <a:endParaRPr lang="en-US" sz="3200" dirty="0">
              <a:solidFill>
                <a:schemeClr val="bg1"/>
              </a:solidFill>
            </a:endParaRPr>
          </a:p>
        </p:txBody>
      </p:sp>
      <p:sp>
        <p:nvSpPr>
          <p:cNvPr id="3" name="TextBox 2">
            <a:extLst>
              <a:ext uri="{FF2B5EF4-FFF2-40B4-BE49-F238E27FC236}">
                <a16:creationId xmlns:a16="http://schemas.microsoft.com/office/drawing/2014/main" id="{D255754B-214B-9F46-A4A6-F75F62AE6493}"/>
              </a:ext>
            </a:extLst>
          </p:cNvPr>
          <p:cNvSpPr txBox="1"/>
          <p:nvPr/>
        </p:nvSpPr>
        <p:spPr>
          <a:xfrm>
            <a:off x="696035" y="1937981"/>
            <a:ext cx="10813477" cy="4247317"/>
          </a:xfrm>
          <a:prstGeom prst="rect">
            <a:avLst/>
          </a:prstGeom>
          <a:noFill/>
        </p:spPr>
        <p:txBody>
          <a:bodyPr wrap="square" rtlCol="0">
            <a:spAutoFit/>
          </a:bodyPr>
          <a:lstStyle/>
          <a:p>
            <a:r>
              <a:rPr lang="en-US" sz="2400" u="sng" dirty="0"/>
              <a:t>Cleaning Steps</a:t>
            </a:r>
          </a:p>
          <a:p>
            <a:pPr marL="342900" indent="-342900">
              <a:buAutoNum type="arabicPeriod"/>
            </a:pPr>
            <a:r>
              <a:rPr lang="en-US" sz="2400" dirty="0"/>
              <a:t>Punctuation and Stop Word Removal</a:t>
            </a:r>
          </a:p>
          <a:p>
            <a:r>
              <a:rPr lang="en-US" sz="2400" dirty="0"/>
              <a:t>	</a:t>
            </a:r>
            <a:r>
              <a:rPr lang="en-US" dirty="0"/>
              <a:t>The all-star game at 8 p.m. will include Steph Curry, and Lebron; it will be a bunch of fun! </a:t>
            </a:r>
          </a:p>
          <a:p>
            <a:r>
              <a:rPr lang="en-US" dirty="0"/>
              <a:t>	-&gt; all-star game include Steph Curry Lebron bunch fun</a:t>
            </a:r>
          </a:p>
          <a:p>
            <a:pPr marL="342900" indent="-342900">
              <a:buAutoNum type="arabicPeriod"/>
            </a:pPr>
            <a:endParaRPr lang="en-US" sz="2400" dirty="0"/>
          </a:p>
          <a:p>
            <a:r>
              <a:rPr lang="en-US" sz="2400" dirty="0"/>
              <a:t>2. Lowercasing</a:t>
            </a:r>
          </a:p>
          <a:p>
            <a:pPr lvl="1"/>
            <a:r>
              <a:rPr lang="en-US" dirty="0"/>
              <a:t>	all-star game include </a:t>
            </a:r>
            <a:r>
              <a:rPr lang="en-US" dirty="0" err="1"/>
              <a:t>steph</a:t>
            </a:r>
            <a:r>
              <a:rPr lang="en-US" dirty="0"/>
              <a:t> curry </a:t>
            </a:r>
            <a:r>
              <a:rPr lang="en-US" dirty="0" err="1"/>
              <a:t>lebron</a:t>
            </a:r>
            <a:r>
              <a:rPr lang="en-US" dirty="0"/>
              <a:t> bunch fun</a:t>
            </a:r>
          </a:p>
          <a:p>
            <a:endParaRPr lang="en-US" sz="2400" dirty="0"/>
          </a:p>
          <a:p>
            <a:r>
              <a:rPr lang="en-US" sz="2400" dirty="0"/>
              <a:t>3. NBA Tokenization</a:t>
            </a:r>
          </a:p>
          <a:p>
            <a:r>
              <a:rPr lang="en-US" dirty="0"/>
              <a:t>	-&gt; all-star game include </a:t>
            </a:r>
            <a:r>
              <a:rPr lang="en-US" dirty="0" err="1"/>
              <a:t>stephen_curry</a:t>
            </a:r>
            <a:r>
              <a:rPr lang="en-US" dirty="0"/>
              <a:t> </a:t>
            </a:r>
            <a:r>
              <a:rPr lang="en-US" dirty="0" err="1"/>
              <a:t>lebron_james</a:t>
            </a:r>
            <a:r>
              <a:rPr lang="en-US" dirty="0"/>
              <a:t> bunch fun</a:t>
            </a:r>
          </a:p>
          <a:p>
            <a:endParaRPr lang="en-US" sz="2400" dirty="0"/>
          </a:p>
          <a:p>
            <a:r>
              <a:rPr lang="en-US" sz="2400" dirty="0"/>
              <a:t>	</a:t>
            </a:r>
          </a:p>
        </p:txBody>
      </p:sp>
    </p:spTree>
    <p:extLst>
      <p:ext uri="{BB962C8B-B14F-4D97-AF65-F5344CB8AC3E}">
        <p14:creationId xmlns:p14="http://schemas.microsoft.com/office/powerpoint/2010/main" val="42302064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1DDE-9518-1B4E-817B-926C7EBA1B0C}"/>
              </a:ext>
            </a:extLst>
          </p:cNvPr>
          <p:cNvSpPr>
            <a:spLocks noGrp="1"/>
          </p:cNvSpPr>
          <p:nvPr>
            <p:ph type="title"/>
          </p:nvPr>
        </p:nvSpPr>
        <p:spPr>
          <a:xfrm>
            <a:off x="-1" y="0"/>
            <a:ext cx="12192001" cy="1793173"/>
          </a:xfrm>
          <a:solidFill>
            <a:schemeClr val="bg2">
              <a:lumMod val="50000"/>
            </a:schemeClr>
          </a:solidFill>
        </p:spPr>
        <p:txBody>
          <a:bodyPr>
            <a:normAutofit/>
          </a:bodyPr>
          <a:lstStyle/>
          <a:p>
            <a:r>
              <a:rPr lang="en-US" sz="3200" dirty="0">
                <a:solidFill>
                  <a:schemeClr val="bg1"/>
                </a:solidFill>
              </a:rPr>
              <a:t>	We Scraped &amp; Cleaned 3000 Articles From </a:t>
            </a:r>
            <a:r>
              <a:rPr lang="en-US" sz="3200" dirty="0" err="1">
                <a:solidFill>
                  <a:schemeClr val="bg1"/>
                </a:solidFill>
              </a:rPr>
              <a:t>bleacherreport.com</a:t>
            </a:r>
            <a:endParaRPr lang="en-US" sz="3200" dirty="0">
              <a:solidFill>
                <a:schemeClr val="bg1"/>
              </a:solidFill>
            </a:endParaRPr>
          </a:p>
        </p:txBody>
      </p:sp>
      <p:sp>
        <p:nvSpPr>
          <p:cNvPr id="3" name="TextBox 2">
            <a:extLst>
              <a:ext uri="{FF2B5EF4-FFF2-40B4-BE49-F238E27FC236}">
                <a16:creationId xmlns:a16="http://schemas.microsoft.com/office/drawing/2014/main" id="{D255754B-214B-9F46-A4A6-F75F62AE6493}"/>
              </a:ext>
            </a:extLst>
          </p:cNvPr>
          <p:cNvSpPr txBox="1"/>
          <p:nvPr/>
        </p:nvSpPr>
        <p:spPr>
          <a:xfrm>
            <a:off x="696035" y="1937981"/>
            <a:ext cx="10813477" cy="4985980"/>
          </a:xfrm>
          <a:prstGeom prst="rect">
            <a:avLst/>
          </a:prstGeom>
          <a:noFill/>
        </p:spPr>
        <p:txBody>
          <a:bodyPr wrap="square" rtlCol="0">
            <a:spAutoFit/>
          </a:bodyPr>
          <a:lstStyle/>
          <a:p>
            <a:r>
              <a:rPr lang="en-US" sz="2400" u="sng" dirty="0"/>
              <a:t>Cleaning Steps</a:t>
            </a:r>
          </a:p>
          <a:p>
            <a:pPr marL="342900" indent="-342900">
              <a:buAutoNum type="arabicPeriod"/>
            </a:pPr>
            <a:r>
              <a:rPr lang="en-US" sz="2400" dirty="0"/>
              <a:t>Punctuation and Stop Word Removal</a:t>
            </a:r>
          </a:p>
          <a:p>
            <a:r>
              <a:rPr lang="en-US" sz="2400" dirty="0"/>
              <a:t>	</a:t>
            </a:r>
            <a:r>
              <a:rPr lang="en-US" dirty="0"/>
              <a:t>The all-star game at 8 p.m. will include Steph Curry, and Lebron; it will be a bunch of fun! </a:t>
            </a:r>
          </a:p>
          <a:p>
            <a:r>
              <a:rPr lang="en-US" dirty="0"/>
              <a:t>	-&gt; all-star game include Steph Curry Lebron bunch fun</a:t>
            </a:r>
          </a:p>
          <a:p>
            <a:pPr marL="342900" indent="-342900">
              <a:buAutoNum type="arabicPeriod"/>
            </a:pPr>
            <a:endParaRPr lang="en-US" sz="2400" dirty="0"/>
          </a:p>
          <a:p>
            <a:r>
              <a:rPr lang="en-US" sz="2400" dirty="0"/>
              <a:t>2. Lowercasing</a:t>
            </a:r>
          </a:p>
          <a:p>
            <a:pPr lvl="1"/>
            <a:r>
              <a:rPr lang="en-US" dirty="0"/>
              <a:t>	all-star game include </a:t>
            </a:r>
            <a:r>
              <a:rPr lang="en-US" dirty="0" err="1"/>
              <a:t>steph</a:t>
            </a:r>
            <a:r>
              <a:rPr lang="en-US" dirty="0"/>
              <a:t> curry </a:t>
            </a:r>
            <a:r>
              <a:rPr lang="en-US" dirty="0" err="1"/>
              <a:t>lebron</a:t>
            </a:r>
            <a:r>
              <a:rPr lang="en-US" dirty="0"/>
              <a:t> bunch fun</a:t>
            </a:r>
          </a:p>
          <a:p>
            <a:endParaRPr lang="en-US" sz="2400" dirty="0"/>
          </a:p>
          <a:p>
            <a:r>
              <a:rPr lang="en-US" sz="2400" dirty="0"/>
              <a:t>3. NBA Tokenization</a:t>
            </a:r>
          </a:p>
          <a:p>
            <a:r>
              <a:rPr lang="en-US" dirty="0"/>
              <a:t>	-&gt; all-star game include </a:t>
            </a:r>
            <a:r>
              <a:rPr lang="en-US" dirty="0" err="1"/>
              <a:t>stephen_curry</a:t>
            </a:r>
            <a:r>
              <a:rPr lang="en-US" dirty="0"/>
              <a:t> </a:t>
            </a:r>
            <a:r>
              <a:rPr lang="en-US" dirty="0" err="1"/>
              <a:t>lebron_james</a:t>
            </a:r>
            <a:r>
              <a:rPr lang="en-US" dirty="0"/>
              <a:t> bunch fun</a:t>
            </a:r>
          </a:p>
          <a:p>
            <a:endParaRPr lang="en-US" sz="2400" dirty="0"/>
          </a:p>
          <a:p>
            <a:r>
              <a:rPr lang="en-US" sz="2400" dirty="0"/>
              <a:t>4. Trim Vocabulary using Document Frequency: remove words that are too infrequent and too common</a:t>
            </a:r>
          </a:p>
          <a:p>
            <a:r>
              <a:rPr lang="en-US" sz="2400" dirty="0"/>
              <a:t>	</a:t>
            </a:r>
          </a:p>
        </p:txBody>
      </p:sp>
    </p:spTree>
    <p:extLst>
      <p:ext uri="{BB962C8B-B14F-4D97-AF65-F5344CB8AC3E}">
        <p14:creationId xmlns:p14="http://schemas.microsoft.com/office/powerpoint/2010/main" val="35852479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1DDE-9518-1B4E-817B-926C7EBA1B0C}"/>
              </a:ext>
            </a:extLst>
          </p:cNvPr>
          <p:cNvSpPr>
            <a:spLocks noGrp="1"/>
          </p:cNvSpPr>
          <p:nvPr>
            <p:ph type="title"/>
          </p:nvPr>
        </p:nvSpPr>
        <p:spPr>
          <a:xfrm>
            <a:off x="-1" y="0"/>
            <a:ext cx="12192001" cy="1793173"/>
          </a:xfrm>
          <a:solidFill>
            <a:schemeClr val="bg2">
              <a:lumMod val="50000"/>
            </a:schemeClr>
          </a:solidFill>
        </p:spPr>
        <p:txBody>
          <a:bodyPr/>
          <a:lstStyle/>
          <a:p>
            <a:r>
              <a:rPr lang="en-US" dirty="0">
                <a:solidFill>
                  <a:schemeClr val="bg1"/>
                </a:solidFill>
              </a:rPr>
              <a:t>	We Want to Use Topic Modeling to Find 	Underlying Topics in the Articles</a:t>
            </a:r>
          </a:p>
        </p:txBody>
      </p:sp>
      <p:sp>
        <p:nvSpPr>
          <p:cNvPr id="4" name="TextBox 3">
            <a:extLst>
              <a:ext uri="{FF2B5EF4-FFF2-40B4-BE49-F238E27FC236}">
                <a16:creationId xmlns:a16="http://schemas.microsoft.com/office/drawing/2014/main" id="{9DF7D855-8AA3-3641-AAF3-AE214E1C4620}"/>
              </a:ext>
            </a:extLst>
          </p:cNvPr>
          <p:cNvSpPr txBox="1"/>
          <p:nvPr/>
        </p:nvSpPr>
        <p:spPr>
          <a:xfrm>
            <a:off x="859809" y="2047164"/>
            <a:ext cx="9485194" cy="369332"/>
          </a:xfrm>
          <a:prstGeom prst="rect">
            <a:avLst/>
          </a:prstGeom>
          <a:noFill/>
        </p:spPr>
        <p:txBody>
          <a:bodyPr wrap="square" rtlCol="0">
            <a:spAutoFit/>
          </a:bodyPr>
          <a:lstStyle/>
          <a:p>
            <a:r>
              <a:rPr lang="en-US" dirty="0"/>
              <a:t>Topic: A probability distribution over all words in the vocabulary</a:t>
            </a:r>
          </a:p>
        </p:txBody>
      </p:sp>
    </p:spTree>
    <p:extLst>
      <p:ext uri="{BB962C8B-B14F-4D97-AF65-F5344CB8AC3E}">
        <p14:creationId xmlns:p14="http://schemas.microsoft.com/office/powerpoint/2010/main" val="257590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1DDE-9518-1B4E-817B-926C7EBA1B0C}"/>
              </a:ext>
            </a:extLst>
          </p:cNvPr>
          <p:cNvSpPr>
            <a:spLocks noGrp="1"/>
          </p:cNvSpPr>
          <p:nvPr>
            <p:ph type="title"/>
          </p:nvPr>
        </p:nvSpPr>
        <p:spPr>
          <a:xfrm>
            <a:off x="-1" y="0"/>
            <a:ext cx="12192001" cy="1793173"/>
          </a:xfrm>
          <a:solidFill>
            <a:schemeClr val="bg2">
              <a:lumMod val="50000"/>
            </a:schemeClr>
          </a:solidFill>
        </p:spPr>
        <p:txBody>
          <a:bodyPr/>
          <a:lstStyle/>
          <a:p>
            <a:r>
              <a:rPr lang="en-US" dirty="0">
                <a:solidFill>
                  <a:schemeClr val="bg1"/>
                </a:solidFill>
              </a:rPr>
              <a:t>	We Want to Use Topic Modeling to Find 	Underlying Topics in the Articles</a:t>
            </a:r>
          </a:p>
        </p:txBody>
      </p:sp>
      <p:sp>
        <p:nvSpPr>
          <p:cNvPr id="4" name="TextBox 3">
            <a:extLst>
              <a:ext uri="{FF2B5EF4-FFF2-40B4-BE49-F238E27FC236}">
                <a16:creationId xmlns:a16="http://schemas.microsoft.com/office/drawing/2014/main" id="{9DF7D855-8AA3-3641-AAF3-AE214E1C4620}"/>
              </a:ext>
            </a:extLst>
          </p:cNvPr>
          <p:cNvSpPr txBox="1"/>
          <p:nvPr/>
        </p:nvSpPr>
        <p:spPr>
          <a:xfrm>
            <a:off x="859809" y="2047164"/>
            <a:ext cx="9485194" cy="369332"/>
          </a:xfrm>
          <a:prstGeom prst="rect">
            <a:avLst/>
          </a:prstGeom>
          <a:noFill/>
        </p:spPr>
        <p:txBody>
          <a:bodyPr wrap="square" rtlCol="0">
            <a:spAutoFit/>
          </a:bodyPr>
          <a:lstStyle/>
          <a:p>
            <a:r>
              <a:rPr lang="en-US" dirty="0"/>
              <a:t>Topic: A probability distribution over all words in the vocabulary</a:t>
            </a:r>
          </a:p>
        </p:txBody>
      </p:sp>
      <p:sp>
        <p:nvSpPr>
          <p:cNvPr id="5" name="TextBox 4">
            <a:extLst>
              <a:ext uri="{FF2B5EF4-FFF2-40B4-BE49-F238E27FC236}">
                <a16:creationId xmlns:a16="http://schemas.microsoft.com/office/drawing/2014/main" id="{742D6BB0-B795-BE4E-83C1-8F43A05EA572}"/>
              </a:ext>
            </a:extLst>
          </p:cNvPr>
          <p:cNvSpPr txBox="1"/>
          <p:nvPr/>
        </p:nvSpPr>
        <p:spPr>
          <a:xfrm>
            <a:off x="859809" y="2552131"/>
            <a:ext cx="6741994" cy="1477328"/>
          </a:xfrm>
          <a:prstGeom prst="rect">
            <a:avLst/>
          </a:prstGeom>
          <a:noFill/>
        </p:spPr>
        <p:txBody>
          <a:bodyPr wrap="square" rtlCol="0">
            <a:spAutoFit/>
          </a:bodyPr>
          <a:lstStyle/>
          <a:p>
            <a:r>
              <a:rPr lang="en-US" u="sng" dirty="0"/>
              <a:t>Topic Model assumes each document ”written”  as follows:</a:t>
            </a:r>
          </a:p>
          <a:p>
            <a:r>
              <a:rPr lang="en-US" dirty="0"/>
              <a:t>For each word in document:</a:t>
            </a:r>
          </a:p>
          <a:p>
            <a:r>
              <a:rPr lang="en-US" dirty="0"/>
              <a:t>	1. pick topic at random</a:t>
            </a:r>
          </a:p>
          <a:p>
            <a:r>
              <a:rPr lang="en-US" dirty="0"/>
              <a:t>	2. pick word from that topic’s distribution</a:t>
            </a:r>
          </a:p>
          <a:p>
            <a:r>
              <a:rPr lang="en-US" dirty="0"/>
              <a:t>	3. write that word</a:t>
            </a:r>
          </a:p>
        </p:txBody>
      </p:sp>
    </p:spTree>
    <p:extLst>
      <p:ext uri="{BB962C8B-B14F-4D97-AF65-F5344CB8AC3E}">
        <p14:creationId xmlns:p14="http://schemas.microsoft.com/office/powerpoint/2010/main" val="14980886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1DDE-9518-1B4E-817B-926C7EBA1B0C}"/>
              </a:ext>
            </a:extLst>
          </p:cNvPr>
          <p:cNvSpPr>
            <a:spLocks noGrp="1"/>
          </p:cNvSpPr>
          <p:nvPr>
            <p:ph type="title"/>
          </p:nvPr>
        </p:nvSpPr>
        <p:spPr>
          <a:xfrm>
            <a:off x="-1" y="0"/>
            <a:ext cx="12192001" cy="1793173"/>
          </a:xfrm>
          <a:solidFill>
            <a:schemeClr val="bg2">
              <a:lumMod val="50000"/>
            </a:schemeClr>
          </a:solidFill>
        </p:spPr>
        <p:txBody>
          <a:bodyPr/>
          <a:lstStyle/>
          <a:p>
            <a:r>
              <a:rPr lang="en-US" dirty="0">
                <a:solidFill>
                  <a:schemeClr val="bg1"/>
                </a:solidFill>
              </a:rPr>
              <a:t>	We Want to Use Topic Modeling to Find 	Underlying Topics in the Articles</a:t>
            </a:r>
          </a:p>
        </p:txBody>
      </p:sp>
      <p:sp>
        <p:nvSpPr>
          <p:cNvPr id="4" name="TextBox 3">
            <a:extLst>
              <a:ext uri="{FF2B5EF4-FFF2-40B4-BE49-F238E27FC236}">
                <a16:creationId xmlns:a16="http://schemas.microsoft.com/office/drawing/2014/main" id="{9DF7D855-8AA3-3641-AAF3-AE214E1C4620}"/>
              </a:ext>
            </a:extLst>
          </p:cNvPr>
          <p:cNvSpPr txBox="1"/>
          <p:nvPr/>
        </p:nvSpPr>
        <p:spPr>
          <a:xfrm>
            <a:off x="859809" y="2047164"/>
            <a:ext cx="9485194" cy="369332"/>
          </a:xfrm>
          <a:prstGeom prst="rect">
            <a:avLst/>
          </a:prstGeom>
          <a:noFill/>
        </p:spPr>
        <p:txBody>
          <a:bodyPr wrap="square" rtlCol="0">
            <a:spAutoFit/>
          </a:bodyPr>
          <a:lstStyle/>
          <a:p>
            <a:r>
              <a:rPr lang="en-US" dirty="0"/>
              <a:t>Topic: A probability distribution over all words in the vocabulary</a:t>
            </a:r>
          </a:p>
        </p:txBody>
      </p:sp>
      <p:sp>
        <p:nvSpPr>
          <p:cNvPr id="5" name="TextBox 4">
            <a:extLst>
              <a:ext uri="{FF2B5EF4-FFF2-40B4-BE49-F238E27FC236}">
                <a16:creationId xmlns:a16="http://schemas.microsoft.com/office/drawing/2014/main" id="{742D6BB0-B795-BE4E-83C1-8F43A05EA572}"/>
              </a:ext>
            </a:extLst>
          </p:cNvPr>
          <p:cNvSpPr txBox="1"/>
          <p:nvPr/>
        </p:nvSpPr>
        <p:spPr>
          <a:xfrm>
            <a:off x="859809" y="2552131"/>
            <a:ext cx="6741994" cy="1477328"/>
          </a:xfrm>
          <a:prstGeom prst="rect">
            <a:avLst/>
          </a:prstGeom>
          <a:noFill/>
        </p:spPr>
        <p:txBody>
          <a:bodyPr wrap="square" rtlCol="0">
            <a:spAutoFit/>
          </a:bodyPr>
          <a:lstStyle/>
          <a:p>
            <a:r>
              <a:rPr lang="en-US" u="sng" dirty="0"/>
              <a:t>Topic Model assumes each document ”written”  as follows:</a:t>
            </a:r>
          </a:p>
          <a:p>
            <a:r>
              <a:rPr lang="en-US" dirty="0"/>
              <a:t>For each word in document:</a:t>
            </a:r>
          </a:p>
          <a:p>
            <a:r>
              <a:rPr lang="en-US" dirty="0"/>
              <a:t>	1. pick topic at random</a:t>
            </a:r>
          </a:p>
          <a:p>
            <a:r>
              <a:rPr lang="en-US" dirty="0"/>
              <a:t>	2. pick word from that topic’s distribution</a:t>
            </a:r>
          </a:p>
          <a:p>
            <a:r>
              <a:rPr lang="en-US" dirty="0"/>
              <a:t>	3. write that word</a:t>
            </a:r>
          </a:p>
        </p:txBody>
      </p:sp>
      <p:pic>
        <p:nvPicPr>
          <p:cNvPr id="6" name="Picture 5">
            <a:extLst>
              <a:ext uri="{FF2B5EF4-FFF2-40B4-BE49-F238E27FC236}">
                <a16:creationId xmlns:a16="http://schemas.microsoft.com/office/drawing/2014/main" id="{460E769F-B5A0-0D49-82C4-4CC5CA592566}"/>
              </a:ext>
            </a:extLst>
          </p:cNvPr>
          <p:cNvPicPr>
            <a:picLocks noChangeAspect="1"/>
          </p:cNvPicPr>
          <p:nvPr/>
        </p:nvPicPr>
        <p:blipFill>
          <a:blip r:embed="rId3"/>
          <a:stretch>
            <a:fillRect/>
          </a:stretch>
        </p:blipFill>
        <p:spPr>
          <a:xfrm>
            <a:off x="7200993" y="2363927"/>
            <a:ext cx="4426900" cy="3500147"/>
          </a:xfrm>
          <a:prstGeom prst="rect">
            <a:avLst/>
          </a:prstGeom>
        </p:spPr>
      </p:pic>
    </p:spTree>
    <p:extLst>
      <p:ext uri="{BB962C8B-B14F-4D97-AF65-F5344CB8AC3E}">
        <p14:creationId xmlns:p14="http://schemas.microsoft.com/office/powerpoint/2010/main" val="15462574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1DDE-9518-1B4E-817B-926C7EBA1B0C}"/>
              </a:ext>
            </a:extLst>
          </p:cNvPr>
          <p:cNvSpPr>
            <a:spLocks noGrp="1"/>
          </p:cNvSpPr>
          <p:nvPr>
            <p:ph type="title"/>
          </p:nvPr>
        </p:nvSpPr>
        <p:spPr>
          <a:xfrm>
            <a:off x="-1" y="0"/>
            <a:ext cx="12192001" cy="1793173"/>
          </a:xfrm>
          <a:solidFill>
            <a:schemeClr val="bg2">
              <a:lumMod val="50000"/>
            </a:schemeClr>
          </a:solidFill>
        </p:spPr>
        <p:txBody>
          <a:bodyPr/>
          <a:lstStyle/>
          <a:p>
            <a:r>
              <a:rPr lang="en-US" dirty="0">
                <a:solidFill>
                  <a:schemeClr val="bg1"/>
                </a:solidFill>
              </a:rPr>
              <a:t>	We Want to Use Topic Modeling to Find 	Underlying Topics in the Articles</a:t>
            </a:r>
          </a:p>
        </p:txBody>
      </p:sp>
      <p:sp>
        <p:nvSpPr>
          <p:cNvPr id="4" name="TextBox 3">
            <a:extLst>
              <a:ext uri="{FF2B5EF4-FFF2-40B4-BE49-F238E27FC236}">
                <a16:creationId xmlns:a16="http://schemas.microsoft.com/office/drawing/2014/main" id="{9DF7D855-8AA3-3641-AAF3-AE214E1C4620}"/>
              </a:ext>
            </a:extLst>
          </p:cNvPr>
          <p:cNvSpPr txBox="1"/>
          <p:nvPr/>
        </p:nvSpPr>
        <p:spPr>
          <a:xfrm>
            <a:off x="859809" y="2047164"/>
            <a:ext cx="9485194" cy="369332"/>
          </a:xfrm>
          <a:prstGeom prst="rect">
            <a:avLst/>
          </a:prstGeom>
          <a:noFill/>
        </p:spPr>
        <p:txBody>
          <a:bodyPr wrap="square" rtlCol="0">
            <a:spAutoFit/>
          </a:bodyPr>
          <a:lstStyle/>
          <a:p>
            <a:r>
              <a:rPr lang="en-US" dirty="0"/>
              <a:t>Topic: A probability distribution over all words in the vocabulary</a:t>
            </a:r>
          </a:p>
        </p:txBody>
      </p:sp>
      <p:sp>
        <p:nvSpPr>
          <p:cNvPr id="5" name="TextBox 4">
            <a:extLst>
              <a:ext uri="{FF2B5EF4-FFF2-40B4-BE49-F238E27FC236}">
                <a16:creationId xmlns:a16="http://schemas.microsoft.com/office/drawing/2014/main" id="{742D6BB0-B795-BE4E-83C1-8F43A05EA572}"/>
              </a:ext>
            </a:extLst>
          </p:cNvPr>
          <p:cNvSpPr txBox="1"/>
          <p:nvPr/>
        </p:nvSpPr>
        <p:spPr>
          <a:xfrm>
            <a:off x="859809" y="2552131"/>
            <a:ext cx="6741994" cy="1477328"/>
          </a:xfrm>
          <a:prstGeom prst="rect">
            <a:avLst/>
          </a:prstGeom>
          <a:noFill/>
        </p:spPr>
        <p:txBody>
          <a:bodyPr wrap="square" rtlCol="0">
            <a:spAutoFit/>
          </a:bodyPr>
          <a:lstStyle/>
          <a:p>
            <a:r>
              <a:rPr lang="en-US" u="sng" dirty="0"/>
              <a:t>Topic Model assumes each document ”written”  as follows:</a:t>
            </a:r>
          </a:p>
          <a:p>
            <a:r>
              <a:rPr lang="en-US" dirty="0"/>
              <a:t>For each word in document:</a:t>
            </a:r>
          </a:p>
          <a:p>
            <a:r>
              <a:rPr lang="en-US" dirty="0"/>
              <a:t>	1. pick topic at random</a:t>
            </a:r>
          </a:p>
          <a:p>
            <a:r>
              <a:rPr lang="en-US" dirty="0"/>
              <a:t>	2. pick word from that topic’s distribution</a:t>
            </a:r>
          </a:p>
          <a:p>
            <a:r>
              <a:rPr lang="en-US" dirty="0"/>
              <a:t>	3. write that word</a:t>
            </a:r>
          </a:p>
        </p:txBody>
      </p:sp>
      <p:pic>
        <p:nvPicPr>
          <p:cNvPr id="6" name="Picture 5">
            <a:extLst>
              <a:ext uri="{FF2B5EF4-FFF2-40B4-BE49-F238E27FC236}">
                <a16:creationId xmlns:a16="http://schemas.microsoft.com/office/drawing/2014/main" id="{460E769F-B5A0-0D49-82C4-4CC5CA592566}"/>
              </a:ext>
            </a:extLst>
          </p:cNvPr>
          <p:cNvPicPr>
            <a:picLocks noChangeAspect="1"/>
          </p:cNvPicPr>
          <p:nvPr/>
        </p:nvPicPr>
        <p:blipFill>
          <a:blip r:embed="rId3"/>
          <a:stretch>
            <a:fillRect/>
          </a:stretch>
        </p:blipFill>
        <p:spPr>
          <a:xfrm>
            <a:off x="7200993" y="2363927"/>
            <a:ext cx="4426900" cy="3500147"/>
          </a:xfrm>
          <a:prstGeom prst="rect">
            <a:avLst/>
          </a:prstGeom>
        </p:spPr>
      </p:pic>
      <p:sp>
        <p:nvSpPr>
          <p:cNvPr id="7" name="TextBox 6">
            <a:extLst>
              <a:ext uri="{FF2B5EF4-FFF2-40B4-BE49-F238E27FC236}">
                <a16:creationId xmlns:a16="http://schemas.microsoft.com/office/drawing/2014/main" id="{1BF46167-5AA1-D243-BDB4-04167BC6BEBF}"/>
              </a:ext>
            </a:extLst>
          </p:cNvPr>
          <p:cNvSpPr txBox="1"/>
          <p:nvPr/>
        </p:nvSpPr>
        <p:spPr>
          <a:xfrm>
            <a:off x="859809" y="4165094"/>
            <a:ext cx="5998191" cy="2031325"/>
          </a:xfrm>
          <a:prstGeom prst="rect">
            <a:avLst/>
          </a:prstGeom>
          <a:noFill/>
        </p:spPr>
        <p:txBody>
          <a:bodyPr wrap="square" rtlCol="0">
            <a:spAutoFit/>
          </a:bodyPr>
          <a:lstStyle/>
          <a:p>
            <a:r>
              <a:rPr lang="en-US" b="1" dirty="0"/>
              <a:t>Goal: </a:t>
            </a:r>
          </a:p>
          <a:p>
            <a:r>
              <a:rPr lang="en-US" b="1" dirty="0"/>
              <a:t>1. Find the topics distributions that best explain the data we observe (we specify </a:t>
            </a:r>
            <a:r>
              <a:rPr lang="en-US" b="1" dirty="0" err="1"/>
              <a:t>num_topics</a:t>
            </a:r>
            <a:r>
              <a:rPr lang="en-US" b="1" dirty="0"/>
              <a:t> up front)</a:t>
            </a:r>
          </a:p>
          <a:p>
            <a:r>
              <a:rPr lang="en-US" b="1" dirty="0"/>
              <a:t>2. Express each article as a mixture (vector) of multiple topics.</a:t>
            </a:r>
          </a:p>
          <a:p>
            <a:r>
              <a:rPr lang="en-US" b="1" dirty="0"/>
              <a:t>3. Use those mixture vectors to cluster the articles by their topic composition.</a:t>
            </a:r>
          </a:p>
        </p:txBody>
      </p:sp>
    </p:spTree>
    <p:extLst>
      <p:ext uri="{BB962C8B-B14F-4D97-AF65-F5344CB8AC3E}">
        <p14:creationId xmlns:p14="http://schemas.microsoft.com/office/powerpoint/2010/main" val="42632830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1DDE-9518-1B4E-817B-926C7EBA1B0C}"/>
              </a:ext>
            </a:extLst>
          </p:cNvPr>
          <p:cNvSpPr>
            <a:spLocks noGrp="1"/>
          </p:cNvSpPr>
          <p:nvPr>
            <p:ph type="title"/>
          </p:nvPr>
        </p:nvSpPr>
        <p:spPr>
          <a:xfrm>
            <a:off x="0" y="0"/>
            <a:ext cx="12192000" cy="1793173"/>
          </a:xfrm>
          <a:solidFill>
            <a:schemeClr val="bg2">
              <a:lumMod val="50000"/>
            </a:schemeClr>
          </a:solidFill>
        </p:spPr>
        <p:txBody>
          <a:bodyPr/>
          <a:lstStyle/>
          <a:p>
            <a:r>
              <a:rPr lang="en-US" dirty="0">
                <a:solidFill>
                  <a:schemeClr val="bg1"/>
                </a:solidFill>
              </a:rPr>
              <a:t>	We Want to Use Topic Modeling to Find 	Underlying Topics in the Articles</a:t>
            </a:r>
          </a:p>
        </p:txBody>
      </p:sp>
      <p:sp>
        <p:nvSpPr>
          <p:cNvPr id="4" name="TextBox 3">
            <a:extLst>
              <a:ext uri="{FF2B5EF4-FFF2-40B4-BE49-F238E27FC236}">
                <a16:creationId xmlns:a16="http://schemas.microsoft.com/office/drawing/2014/main" id="{9DF7D855-8AA3-3641-AAF3-AE214E1C4620}"/>
              </a:ext>
            </a:extLst>
          </p:cNvPr>
          <p:cNvSpPr txBox="1"/>
          <p:nvPr/>
        </p:nvSpPr>
        <p:spPr>
          <a:xfrm>
            <a:off x="859809" y="2047164"/>
            <a:ext cx="9485194" cy="369332"/>
          </a:xfrm>
          <a:prstGeom prst="rect">
            <a:avLst/>
          </a:prstGeom>
          <a:noFill/>
        </p:spPr>
        <p:txBody>
          <a:bodyPr wrap="square" rtlCol="0">
            <a:spAutoFit/>
          </a:bodyPr>
          <a:lstStyle/>
          <a:p>
            <a:r>
              <a:rPr lang="en-US" dirty="0"/>
              <a:t>Topic: A probability distribution over all words in the vocabulary</a:t>
            </a:r>
          </a:p>
        </p:txBody>
      </p:sp>
      <p:sp>
        <p:nvSpPr>
          <p:cNvPr id="5" name="TextBox 4">
            <a:extLst>
              <a:ext uri="{FF2B5EF4-FFF2-40B4-BE49-F238E27FC236}">
                <a16:creationId xmlns:a16="http://schemas.microsoft.com/office/drawing/2014/main" id="{742D6BB0-B795-BE4E-83C1-8F43A05EA572}"/>
              </a:ext>
            </a:extLst>
          </p:cNvPr>
          <p:cNvSpPr txBox="1"/>
          <p:nvPr/>
        </p:nvSpPr>
        <p:spPr>
          <a:xfrm>
            <a:off x="859809" y="2552131"/>
            <a:ext cx="6741994" cy="1477328"/>
          </a:xfrm>
          <a:prstGeom prst="rect">
            <a:avLst/>
          </a:prstGeom>
          <a:noFill/>
        </p:spPr>
        <p:txBody>
          <a:bodyPr wrap="square" rtlCol="0">
            <a:spAutoFit/>
          </a:bodyPr>
          <a:lstStyle/>
          <a:p>
            <a:r>
              <a:rPr lang="en-US" u="sng" dirty="0"/>
              <a:t>Topic Model assumes each document ”written”  as follows:</a:t>
            </a:r>
          </a:p>
          <a:p>
            <a:r>
              <a:rPr lang="en-US" dirty="0"/>
              <a:t>For each word in document:</a:t>
            </a:r>
          </a:p>
          <a:p>
            <a:r>
              <a:rPr lang="en-US" dirty="0"/>
              <a:t>	1. pick topic at random</a:t>
            </a:r>
          </a:p>
          <a:p>
            <a:r>
              <a:rPr lang="en-US" dirty="0"/>
              <a:t>	2. pick word from that topic’s distribution</a:t>
            </a:r>
          </a:p>
          <a:p>
            <a:r>
              <a:rPr lang="en-US" dirty="0"/>
              <a:t>	3. write that word</a:t>
            </a:r>
          </a:p>
        </p:txBody>
      </p:sp>
      <p:pic>
        <p:nvPicPr>
          <p:cNvPr id="6" name="Picture 5">
            <a:extLst>
              <a:ext uri="{FF2B5EF4-FFF2-40B4-BE49-F238E27FC236}">
                <a16:creationId xmlns:a16="http://schemas.microsoft.com/office/drawing/2014/main" id="{460E769F-B5A0-0D49-82C4-4CC5CA592566}"/>
              </a:ext>
            </a:extLst>
          </p:cNvPr>
          <p:cNvPicPr>
            <a:picLocks noChangeAspect="1"/>
          </p:cNvPicPr>
          <p:nvPr/>
        </p:nvPicPr>
        <p:blipFill>
          <a:blip r:embed="rId3"/>
          <a:stretch>
            <a:fillRect/>
          </a:stretch>
        </p:blipFill>
        <p:spPr>
          <a:xfrm>
            <a:off x="7200993" y="2363927"/>
            <a:ext cx="4426900" cy="3500147"/>
          </a:xfrm>
          <a:prstGeom prst="rect">
            <a:avLst/>
          </a:prstGeom>
        </p:spPr>
      </p:pic>
      <p:sp>
        <p:nvSpPr>
          <p:cNvPr id="7" name="TextBox 6">
            <a:extLst>
              <a:ext uri="{FF2B5EF4-FFF2-40B4-BE49-F238E27FC236}">
                <a16:creationId xmlns:a16="http://schemas.microsoft.com/office/drawing/2014/main" id="{1BF46167-5AA1-D243-BDB4-04167BC6BEBF}"/>
              </a:ext>
            </a:extLst>
          </p:cNvPr>
          <p:cNvSpPr txBox="1"/>
          <p:nvPr/>
        </p:nvSpPr>
        <p:spPr>
          <a:xfrm>
            <a:off x="859809" y="4165094"/>
            <a:ext cx="5998191" cy="2031325"/>
          </a:xfrm>
          <a:prstGeom prst="rect">
            <a:avLst/>
          </a:prstGeom>
          <a:noFill/>
        </p:spPr>
        <p:txBody>
          <a:bodyPr wrap="square" rtlCol="0">
            <a:spAutoFit/>
          </a:bodyPr>
          <a:lstStyle/>
          <a:p>
            <a:r>
              <a:rPr lang="en-US" b="1" dirty="0"/>
              <a:t>Goal: </a:t>
            </a:r>
          </a:p>
          <a:p>
            <a:r>
              <a:rPr lang="en-US" b="1" dirty="0"/>
              <a:t>1. Find the topics distributions that best explain the data we observe (we specify </a:t>
            </a:r>
            <a:r>
              <a:rPr lang="en-US" b="1" dirty="0" err="1"/>
              <a:t>num_topics</a:t>
            </a:r>
            <a:r>
              <a:rPr lang="en-US" b="1" dirty="0"/>
              <a:t> up front)</a:t>
            </a:r>
          </a:p>
          <a:p>
            <a:r>
              <a:rPr lang="en-US" b="1" dirty="0"/>
              <a:t>2. Express each article as a mixture (vector) of multiple topics.</a:t>
            </a:r>
          </a:p>
          <a:p>
            <a:r>
              <a:rPr lang="en-US" b="1" dirty="0"/>
              <a:t>3. Use those mixture vectors to cluster the articles by their topic composition.</a:t>
            </a:r>
          </a:p>
        </p:txBody>
      </p:sp>
    </p:spTree>
    <p:extLst>
      <p:ext uri="{BB962C8B-B14F-4D97-AF65-F5344CB8AC3E}">
        <p14:creationId xmlns:p14="http://schemas.microsoft.com/office/powerpoint/2010/main" val="25955079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1DDE-9518-1B4E-817B-926C7EBA1B0C}"/>
              </a:ext>
            </a:extLst>
          </p:cNvPr>
          <p:cNvSpPr>
            <a:spLocks noGrp="1"/>
          </p:cNvSpPr>
          <p:nvPr>
            <p:ph type="title"/>
          </p:nvPr>
        </p:nvSpPr>
        <p:spPr>
          <a:xfrm>
            <a:off x="-1" y="0"/>
            <a:ext cx="12192001" cy="1793173"/>
          </a:xfrm>
          <a:solidFill>
            <a:schemeClr val="bg2">
              <a:lumMod val="50000"/>
            </a:schemeClr>
          </a:solidFill>
        </p:spPr>
        <p:txBody>
          <a:bodyPr/>
          <a:lstStyle/>
          <a:p>
            <a:r>
              <a:rPr lang="en-US" dirty="0">
                <a:solidFill>
                  <a:schemeClr val="bg1"/>
                </a:solidFill>
              </a:rPr>
              <a:t>	We Used Likelihood to Fine-Tune 	Hyperparameters, Including Number of Topics</a:t>
            </a:r>
          </a:p>
        </p:txBody>
      </p:sp>
      <p:pic>
        <p:nvPicPr>
          <p:cNvPr id="5" name="Picture 4">
            <a:extLst>
              <a:ext uri="{FF2B5EF4-FFF2-40B4-BE49-F238E27FC236}">
                <a16:creationId xmlns:a16="http://schemas.microsoft.com/office/drawing/2014/main" id="{3232710D-5803-DB48-8390-284FFE3ADB96}"/>
              </a:ext>
            </a:extLst>
          </p:cNvPr>
          <p:cNvPicPr>
            <a:picLocks noChangeAspect="1"/>
          </p:cNvPicPr>
          <p:nvPr/>
        </p:nvPicPr>
        <p:blipFill>
          <a:blip r:embed="rId3"/>
          <a:stretch>
            <a:fillRect/>
          </a:stretch>
        </p:blipFill>
        <p:spPr>
          <a:xfrm>
            <a:off x="2593075" y="1902937"/>
            <a:ext cx="7507596" cy="4812804"/>
          </a:xfrm>
          <a:prstGeom prst="rect">
            <a:avLst/>
          </a:prstGeom>
        </p:spPr>
      </p:pic>
    </p:spTree>
    <p:extLst>
      <p:ext uri="{BB962C8B-B14F-4D97-AF65-F5344CB8AC3E}">
        <p14:creationId xmlns:p14="http://schemas.microsoft.com/office/powerpoint/2010/main" val="5890666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1DDE-9518-1B4E-817B-926C7EBA1B0C}"/>
              </a:ext>
            </a:extLst>
          </p:cNvPr>
          <p:cNvSpPr>
            <a:spLocks noGrp="1"/>
          </p:cNvSpPr>
          <p:nvPr>
            <p:ph type="title"/>
          </p:nvPr>
        </p:nvSpPr>
        <p:spPr>
          <a:xfrm>
            <a:off x="-1" y="0"/>
            <a:ext cx="12192001" cy="1793173"/>
          </a:xfrm>
          <a:solidFill>
            <a:schemeClr val="bg2">
              <a:lumMod val="50000"/>
            </a:schemeClr>
          </a:solidFill>
        </p:spPr>
        <p:txBody>
          <a:bodyPr/>
          <a:lstStyle/>
          <a:p>
            <a:r>
              <a:rPr lang="en-US" dirty="0">
                <a:solidFill>
                  <a:schemeClr val="bg1"/>
                </a:solidFill>
              </a:rPr>
              <a:t>	Agenda</a:t>
            </a:r>
          </a:p>
        </p:txBody>
      </p:sp>
      <p:sp>
        <p:nvSpPr>
          <p:cNvPr id="3" name="TextBox 2">
            <a:extLst>
              <a:ext uri="{FF2B5EF4-FFF2-40B4-BE49-F238E27FC236}">
                <a16:creationId xmlns:a16="http://schemas.microsoft.com/office/drawing/2014/main" id="{5C9EEB20-6B70-054E-9E4E-094483E90CA1}"/>
              </a:ext>
            </a:extLst>
          </p:cNvPr>
          <p:cNvSpPr txBox="1"/>
          <p:nvPr/>
        </p:nvSpPr>
        <p:spPr>
          <a:xfrm>
            <a:off x="824484" y="2455308"/>
            <a:ext cx="10415649" cy="3970318"/>
          </a:xfrm>
          <a:prstGeom prst="rect">
            <a:avLst/>
          </a:prstGeom>
          <a:noFill/>
        </p:spPr>
        <p:txBody>
          <a:bodyPr wrap="square" rtlCol="0">
            <a:spAutoFit/>
          </a:bodyPr>
          <a:lstStyle/>
          <a:p>
            <a:pPr marL="342900" indent="-342900">
              <a:buAutoNum type="arabicPeriod"/>
            </a:pPr>
            <a:r>
              <a:rPr lang="en-US" sz="3600" dirty="0"/>
              <a:t> Project Motivation and Goal</a:t>
            </a:r>
          </a:p>
          <a:p>
            <a:endParaRPr lang="en-US" sz="3600" dirty="0"/>
          </a:p>
          <a:p>
            <a:r>
              <a:rPr lang="en-US" sz="3600" dirty="0"/>
              <a:t>2. Data Collection and Cleaning</a:t>
            </a:r>
          </a:p>
          <a:p>
            <a:endParaRPr lang="en-US" sz="3600" dirty="0"/>
          </a:p>
          <a:p>
            <a:r>
              <a:rPr lang="en-US" sz="3600" dirty="0"/>
              <a:t>3. Topic Modeling with LDA</a:t>
            </a:r>
          </a:p>
          <a:p>
            <a:endParaRPr lang="en-US" sz="3600" dirty="0"/>
          </a:p>
          <a:p>
            <a:r>
              <a:rPr lang="en-US" sz="3600" dirty="0"/>
              <a:t>4. Visualizations</a:t>
            </a:r>
          </a:p>
        </p:txBody>
      </p:sp>
    </p:spTree>
    <p:extLst>
      <p:ext uri="{BB962C8B-B14F-4D97-AF65-F5344CB8AC3E}">
        <p14:creationId xmlns:p14="http://schemas.microsoft.com/office/powerpoint/2010/main" val="11836046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1DDE-9518-1B4E-817B-926C7EBA1B0C}"/>
              </a:ext>
            </a:extLst>
          </p:cNvPr>
          <p:cNvSpPr>
            <a:spLocks noGrp="1"/>
          </p:cNvSpPr>
          <p:nvPr>
            <p:ph type="title"/>
          </p:nvPr>
        </p:nvSpPr>
        <p:spPr>
          <a:xfrm>
            <a:off x="-1" y="0"/>
            <a:ext cx="12192001" cy="1064525"/>
          </a:xfrm>
          <a:solidFill>
            <a:schemeClr val="bg2">
              <a:lumMod val="50000"/>
            </a:schemeClr>
          </a:solidFill>
        </p:spPr>
        <p:txBody>
          <a:bodyPr/>
          <a:lstStyle/>
          <a:p>
            <a:r>
              <a:rPr lang="en-US" dirty="0">
                <a:solidFill>
                  <a:schemeClr val="bg1"/>
                </a:solidFill>
              </a:rPr>
              <a:t>    Topic 1: The Statistics of Basketball</a:t>
            </a:r>
          </a:p>
        </p:txBody>
      </p:sp>
      <p:pic>
        <p:nvPicPr>
          <p:cNvPr id="4" name="Picture 3">
            <a:extLst>
              <a:ext uri="{FF2B5EF4-FFF2-40B4-BE49-F238E27FC236}">
                <a16:creationId xmlns:a16="http://schemas.microsoft.com/office/drawing/2014/main" id="{76AC0573-B3B7-794B-B526-BFB839C42A40}"/>
              </a:ext>
            </a:extLst>
          </p:cNvPr>
          <p:cNvPicPr>
            <a:picLocks noChangeAspect="1"/>
          </p:cNvPicPr>
          <p:nvPr/>
        </p:nvPicPr>
        <p:blipFill>
          <a:blip r:embed="rId3"/>
          <a:stretch>
            <a:fillRect/>
          </a:stretch>
        </p:blipFill>
        <p:spPr>
          <a:xfrm>
            <a:off x="999534" y="1187355"/>
            <a:ext cx="10303085" cy="5547815"/>
          </a:xfrm>
          <a:prstGeom prst="rect">
            <a:avLst/>
          </a:prstGeom>
        </p:spPr>
      </p:pic>
    </p:spTree>
    <p:extLst>
      <p:ext uri="{BB962C8B-B14F-4D97-AF65-F5344CB8AC3E}">
        <p14:creationId xmlns:p14="http://schemas.microsoft.com/office/powerpoint/2010/main" val="24090990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CDA798B-9F11-8240-8D0A-FD43432DEB61}"/>
              </a:ext>
            </a:extLst>
          </p:cNvPr>
          <p:cNvPicPr>
            <a:picLocks noChangeAspect="1"/>
          </p:cNvPicPr>
          <p:nvPr/>
        </p:nvPicPr>
        <p:blipFill>
          <a:blip r:embed="rId3"/>
          <a:stretch>
            <a:fillRect/>
          </a:stretch>
        </p:blipFill>
        <p:spPr>
          <a:xfrm>
            <a:off x="1364775" y="1775051"/>
            <a:ext cx="9483113" cy="5082949"/>
          </a:xfrm>
          <a:prstGeom prst="rect">
            <a:avLst/>
          </a:prstGeom>
        </p:spPr>
      </p:pic>
      <p:sp>
        <p:nvSpPr>
          <p:cNvPr id="8" name="Title 1">
            <a:extLst>
              <a:ext uri="{FF2B5EF4-FFF2-40B4-BE49-F238E27FC236}">
                <a16:creationId xmlns:a16="http://schemas.microsoft.com/office/drawing/2014/main" id="{CD4E6DBB-1DB9-524F-BC3D-B7D751030DE0}"/>
              </a:ext>
            </a:extLst>
          </p:cNvPr>
          <p:cNvSpPr>
            <a:spLocks noGrp="1"/>
          </p:cNvSpPr>
          <p:nvPr>
            <p:ph type="title"/>
          </p:nvPr>
        </p:nvSpPr>
        <p:spPr>
          <a:xfrm>
            <a:off x="0" y="0"/>
            <a:ext cx="12192000" cy="1064525"/>
          </a:xfrm>
          <a:solidFill>
            <a:schemeClr val="bg2">
              <a:lumMod val="50000"/>
            </a:schemeClr>
          </a:solidFill>
        </p:spPr>
        <p:txBody>
          <a:bodyPr/>
          <a:lstStyle/>
          <a:p>
            <a:r>
              <a:rPr lang="en-US" dirty="0">
                <a:solidFill>
                  <a:schemeClr val="bg1"/>
                </a:solidFill>
              </a:rPr>
              <a:t>    Topic 4: The Economics of Basketball</a:t>
            </a:r>
          </a:p>
        </p:txBody>
      </p:sp>
    </p:spTree>
    <p:extLst>
      <p:ext uri="{BB962C8B-B14F-4D97-AF65-F5344CB8AC3E}">
        <p14:creationId xmlns:p14="http://schemas.microsoft.com/office/powerpoint/2010/main" val="264718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CD4E6DBB-1DB9-524F-BC3D-B7D751030DE0}"/>
              </a:ext>
            </a:extLst>
          </p:cNvPr>
          <p:cNvSpPr>
            <a:spLocks noGrp="1"/>
          </p:cNvSpPr>
          <p:nvPr>
            <p:ph type="title"/>
          </p:nvPr>
        </p:nvSpPr>
        <p:spPr>
          <a:xfrm>
            <a:off x="0" y="0"/>
            <a:ext cx="12192000" cy="1064525"/>
          </a:xfrm>
          <a:solidFill>
            <a:schemeClr val="bg2">
              <a:lumMod val="50000"/>
            </a:schemeClr>
          </a:solidFill>
        </p:spPr>
        <p:txBody>
          <a:bodyPr/>
          <a:lstStyle/>
          <a:p>
            <a:r>
              <a:rPr lang="en-US" dirty="0">
                <a:solidFill>
                  <a:schemeClr val="bg1"/>
                </a:solidFill>
              </a:rPr>
              <a:t>    Topic 5: The King of Basketball</a:t>
            </a:r>
          </a:p>
        </p:txBody>
      </p:sp>
      <p:pic>
        <p:nvPicPr>
          <p:cNvPr id="4" name="Picture 3">
            <a:extLst>
              <a:ext uri="{FF2B5EF4-FFF2-40B4-BE49-F238E27FC236}">
                <a16:creationId xmlns:a16="http://schemas.microsoft.com/office/drawing/2014/main" id="{33AAEB48-BE93-C544-B1C1-427A1A864824}"/>
              </a:ext>
            </a:extLst>
          </p:cNvPr>
          <p:cNvPicPr>
            <a:picLocks noChangeAspect="1"/>
          </p:cNvPicPr>
          <p:nvPr/>
        </p:nvPicPr>
        <p:blipFill>
          <a:blip r:embed="rId3"/>
          <a:stretch>
            <a:fillRect/>
          </a:stretch>
        </p:blipFill>
        <p:spPr>
          <a:xfrm>
            <a:off x="953067" y="1174404"/>
            <a:ext cx="10158484" cy="5501241"/>
          </a:xfrm>
          <a:prstGeom prst="rect">
            <a:avLst/>
          </a:prstGeom>
        </p:spPr>
      </p:pic>
    </p:spTree>
    <p:extLst>
      <p:ext uri="{BB962C8B-B14F-4D97-AF65-F5344CB8AC3E}">
        <p14:creationId xmlns:p14="http://schemas.microsoft.com/office/powerpoint/2010/main" val="19000675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CD4E6DBB-1DB9-524F-BC3D-B7D751030DE0}"/>
              </a:ext>
            </a:extLst>
          </p:cNvPr>
          <p:cNvSpPr>
            <a:spLocks noGrp="1"/>
          </p:cNvSpPr>
          <p:nvPr>
            <p:ph type="title"/>
          </p:nvPr>
        </p:nvSpPr>
        <p:spPr>
          <a:xfrm>
            <a:off x="0" y="0"/>
            <a:ext cx="12192000" cy="1064525"/>
          </a:xfrm>
          <a:solidFill>
            <a:schemeClr val="bg2">
              <a:lumMod val="50000"/>
            </a:schemeClr>
          </a:solidFill>
        </p:spPr>
        <p:txBody>
          <a:bodyPr/>
          <a:lstStyle/>
          <a:p>
            <a:r>
              <a:rPr lang="en-US" dirty="0">
                <a:solidFill>
                  <a:schemeClr val="bg1"/>
                </a:solidFill>
              </a:rPr>
              <a:t>    Topic 6: March Madness College Basketball</a:t>
            </a:r>
          </a:p>
        </p:txBody>
      </p:sp>
      <p:pic>
        <p:nvPicPr>
          <p:cNvPr id="2" name="Picture 1">
            <a:extLst>
              <a:ext uri="{FF2B5EF4-FFF2-40B4-BE49-F238E27FC236}">
                <a16:creationId xmlns:a16="http://schemas.microsoft.com/office/drawing/2014/main" id="{3B23806A-1B19-B643-8B47-E840AFDD535B}"/>
              </a:ext>
            </a:extLst>
          </p:cNvPr>
          <p:cNvPicPr>
            <a:picLocks noChangeAspect="1"/>
          </p:cNvPicPr>
          <p:nvPr/>
        </p:nvPicPr>
        <p:blipFill>
          <a:blip r:embed="rId3"/>
          <a:stretch>
            <a:fillRect/>
          </a:stretch>
        </p:blipFill>
        <p:spPr>
          <a:xfrm>
            <a:off x="1078172" y="1291783"/>
            <a:ext cx="10404143" cy="5566217"/>
          </a:xfrm>
          <a:prstGeom prst="rect">
            <a:avLst/>
          </a:prstGeom>
        </p:spPr>
      </p:pic>
    </p:spTree>
    <p:extLst>
      <p:ext uri="{BB962C8B-B14F-4D97-AF65-F5344CB8AC3E}">
        <p14:creationId xmlns:p14="http://schemas.microsoft.com/office/powerpoint/2010/main" val="20303673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CD4E6DBB-1DB9-524F-BC3D-B7D751030DE0}"/>
              </a:ext>
            </a:extLst>
          </p:cNvPr>
          <p:cNvSpPr>
            <a:spLocks noGrp="1"/>
          </p:cNvSpPr>
          <p:nvPr>
            <p:ph type="title"/>
          </p:nvPr>
        </p:nvSpPr>
        <p:spPr>
          <a:xfrm>
            <a:off x="0" y="0"/>
            <a:ext cx="12192000" cy="1064525"/>
          </a:xfrm>
          <a:solidFill>
            <a:schemeClr val="bg2">
              <a:lumMod val="50000"/>
            </a:schemeClr>
          </a:solidFill>
        </p:spPr>
        <p:txBody>
          <a:bodyPr>
            <a:normAutofit fontScale="90000"/>
          </a:bodyPr>
          <a:lstStyle/>
          <a:p>
            <a:r>
              <a:rPr lang="en-US" dirty="0">
                <a:solidFill>
                  <a:schemeClr val="bg1"/>
                </a:solidFill>
              </a:rPr>
              <a:t>    Topic 13: Some Soccer Articles Snuck In Somehow …</a:t>
            </a:r>
          </a:p>
        </p:txBody>
      </p:sp>
      <p:pic>
        <p:nvPicPr>
          <p:cNvPr id="3" name="Picture 2">
            <a:extLst>
              <a:ext uri="{FF2B5EF4-FFF2-40B4-BE49-F238E27FC236}">
                <a16:creationId xmlns:a16="http://schemas.microsoft.com/office/drawing/2014/main" id="{B9E57085-F10D-FF41-98B4-67AC9D7A1106}"/>
              </a:ext>
            </a:extLst>
          </p:cNvPr>
          <p:cNvPicPr>
            <a:picLocks noChangeAspect="1"/>
          </p:cNvPicPr>
          <p:nvPr/>
        </p:nvPicPr>
        <p:blipFill>
          <a:blip r:embed="rId3"/>
          <a:stretch>
            <a:fillRect/>
          </a:stretch>
        </p:blipFill>
        <p:spPr>
          <a:xfrm>
            <a:off x="1050878" y="1272020"/>
            <a:ext cx="10431439" cy="5434343"/>
          </a:xfrm>
          <a:prstGeom prst="rect">
            <a:avLst/>
          </a:prstGeom>
        </p:spPr>
      </p:pic>
    </p:spTree>
    <p:extLst>
      <p:ext uri="{BB962C8B-B14F-4D97-AF65-F5344CB8AC3E}">
        <p14:creationId xmlns:p14="http://schemas.microsoft.com/office/powerpoint/2010/main" val="31879905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1DDE-9518-1B4E-817B-926C7EBA1B0C}"/>
              </a:ext>
            </a:extLst>
          </p:cNvPr>
          <p:cNvSpPr>
            <a:spLocks noGrp="1"/>
          </p:cNvSpPr>
          <p:nvPr>
            <p:ph type="title"/>
          </p:nvPr>
        </p:nvSpPr>
        <p:spPr>
          <a:xfrm>
            <a:off x="-1" y="0"/>
            <a:ext cx="12192001" cy="1801504"/>
          </a:xfrm>
          <a:solidFill>
            <a:schemeClr val="bg2">
              <a:lumMod val="50000"/>
            </a:schemeClr>
          </a:solidFill>
        </p:spPr>
        <p:txBody>
          <a:bodyPr/>
          <a:lstStyle/>
          <a:p>
            <a:r>
              <a:rPr lang="en-US" dirty="0">
                <a:solidFill>
                  <a:schemeClr val="bg1"/>
                </a:solidFill>
              </a:rPr>
              <a:t>	Thank You! Any Questions?</a:t>
            </a:r>
          </a:p>
        </p:txBody>
      </p:sp>
      <p:sp>
        <p:nvSpPr>
          <p:cNvPr id="3" name="TextBox 2">
            <a:extLst>
              <a:ext uri="{FF2B5EF4-FFF2-40B4-BE49-F238E27FC236}">
                <a16:creationId xmlns:a16="http://schemas.microsoft.com/office/drawing/2014/main" id="{5C9EEB20-6B70-054E-9E4E-094483E90CA1}"/>
              </a:ext>
            </a:extLst>
          </p:cNvPr>
          <p:cNvSpPr txBox="1"/>
          <p:nvPr/>
        </p:nvSpPr>
        <p:spPr>
          <a:xfrm>
            <a:off x="824484" y="2127761"/>
            <a:ext cx="10415649" cy="3970318"/>
          </a:xfrm>
          <a:prstGeom prst="rect">
            <a:avLst/>
          </a:prstGeom>
          <a:noFill/>
        </p:spPr>
        <p:txBody>
          <a:bodyPr wrap="square" rtlCol="0">
            <a:spAutoFit/>
          </a:bodyPr>
          <a:lstStyle/>
          <a:p>
            <a:pPr marL="342900" indent="-342900">
              <a:buAutoNum type="arabicPeriod"/>
            </a:pPr>
            <a:r>
              <a:rPr lang="en-US" sz="3600" dirty="0"/>
              <a:t> Project Motivation and Goal</a:t>
            </a:r>
          </a:p>
          <a:p>
            <a:endParaRPr lang="en-US" sz="3600" dirty="0"/>
          </a:p>
          <a:p>
            <a:r>
              <a:rPr lang="en-US" sz="3600" dirty="0"/>
              <a:t>2. Data Collection and Cleaning</a:t>
            </a:r>
          </a:p>
          <a:p>
            <a:endParaRPr lang="en-US" sz="3600" dirty="0"/>
          </a:p>
          <a:p>
            <a:r>
              <a:rPr lang="en-US" sz="3600" dirty="0"/>
              <a:t>3. Topic Modeling with LDA</a:t>
            </a:r>
          </a:p>
          <a:p>
            <a:endParaRPr lang="en-US" sz="3600" dirty="0"/>
          </a:p>
          <a:p>
            <a:r>
              <a:rPr lang="en-US" sz="3600" dirty="0"/>
              <a:t>4. Visualizations</a:t>
            </a:r>
          </a:p>
        </p:txBody>
      </p:sp>
    </p:spTree>
    <p:extLst>
      <p:ext uri="{BB962C8B-B14F-4D97-AF65-F5344CB8AC3E}">
        <p14:creationId xmlns:p14="http://schemas.microsoft.com/office/powerpoint/2010/main" val="7511512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1DDE-9518-1B4E-817B-926C7EBA1B0C}"/>
              </a:ext>
            </a:extLst>
          </p:cNvPr>
          <p:cNvSpPr>
            <a:spLocks noGrp="1"/>
          </p:cNvSpPr>
          <p:nvPr>
            <p:ph type="title"/>
          </p:nvPr>
        </p:nvSpPr>
        <p:spPr>
          <a:xfrm>
            <a:off x="-1" y="0"/>
            <a:ext cx="12192001" cy="1793173"/>
          </a:xfrm>
          <a:solidFill>
            <a:schemeClr val="bg2">
              <a:lumMod val="50000"/>
            </a:schemeClr>
          </a:solidFill>
        </p:spPr>
        <p:txBody>
          <a:bodyPr>
            <a:normAutofit/>
          </a:bodyPr>
          <a:lstStyle/>
          <a:p>
            <a:r>
              <a:rPr lang="en-US" sz="3200" dirty="0">
                <a:solidFill>
                  <a:schemeClr val="bg1"/>
                </a:solidFill>
              </a:rPr>
              <a:t>	Our Goal: Cluster Articles to Help Build Recommender System for 	Bleacher Report</a:t>
            </a:r>
          </a:p>
        </p:txBody>
      </p:sp>
      <p:pic>
        <p:nvPicPr>
          <p:cNvPr id="4" name="Picture 3">
            <a:extLst>
              <a:ext uri="{FF2B5EF4-FFF2-40B4-BE49-F238E27FC236}">
                <a16:creationId xmlns:a16="http://schemas.microsoft.com/office/drawing/2014/main" id="{E656B80A-2798-A547-8BD4-3A3B52A57EEB}"/>
              </a:ext>
            </a:extLst>
          </p:cNvPr>
          <p:cNvPicPr>
            <a:picLocks noChangeAspect="1"/>
          </p:cNvPicPr>
          <p:nvPr/>
        </p:nvPicPr>
        <p:blipFill>
          <a:blip r:embed="rId3"/>
          <a:stretch>
            <a:fillRect/>
          </a:stretch>
        </p:blipFill>
        <p:spPr>
          <a:xfrm>
            <a:off x="1289539" y="1793173"/>
            <a:ext cx="10128738" cy="4997501"/>
          </a:xfrm>
          <a:prstGeom prst="rect">
            <a:avLst/>
          </a:prstGeom>
        </p:spPr>
      </p:pic>
    </p:spTree>
    <p:extLst>
      <p:ext uri="{BB962C8B-B14F-4D97-AF65-F5344CB8AC3E}">
        <p14:creationId xmlns:p14="http://schemas.microsoft.com/office/powerpoint/2010/main" val="24439703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1DDE-9518-1B4E-817B-926C7EBA1B0C}"/>
              </a:ext>
            </a:extLst>
          </p:cNvPr>
          <p:cNvSpPr>
            <a:spLocks noGrp="1"/>
          </p:cNvSpPr>
          <p:nvPr>
            <p:ph type="title"/>
          </p:nvPr>
        </p:nvSpPr>
        <p:spPr>
          <a:xfrm>
            <a:off x="-1" y="0"/>
            <a:ext cx="12192001" cy="1793173"/>
          </a:xfrm>
          <a:solidFill>
            <a:schemeClr val="bg2">
              <a:lumMod val="50000"/>
            </a:schemeClr>
          </a:solidFill>
        </p:spPr>
        <p:txBody>
          <a:bodyPr>
            <a:normAutofit/>
          </a:bodyPr>
          <a:lstStyle/>
          <a:p>
            <a:r>
              <a:rPr lang="en-US" sz="3200" dirty="0">
                <a:solidFill>
                  <a:schemeClr val="bg1"/>
                </a:solidFill>
              </a:rPr>
              <a:t>	Our Goal: Cluster Articles to Help Build Recommender System for 	Bleacher Report</a:t>
            </a:r>
          </a:p>
        </p:txBody>
      </p:sp>
      <p:pic>
        <p:nvPicPr>
          <p:cNvPr id="4" name="Picture 3">
            <a:extLst>
              <a:ext uri="{FF2B5EF4-FFF2-40B4-BE49-F238E27FC236}">
                <a16:creationId xmlns:a16="http://schemas.microsoft.com/office/drawing/2014/main" id="{E656B80A-2798-A547-8BD4-3A3B52A57EEB}"/>
              </a:ext>
            </a:extLst>
          </p:cNvPr>
          <p:cNvPicPr>
            <a:picLocks noChangeAspect="1"/>
          </p:cNvPicPr>
          <p:nvPr/>
        </p:nvPicPr>
        <p:blipFill>
          <a:blip r:embed="rId3"/>
          <a:stretch>
            <a:fillRect/>
          </a:stretch>
        </p:blipFill>
        <p:spPr>
          <a:xfrm>
            <a:off x="1289539" y="1793173"/>
            <a:ext cx="10128738" cy="4997501"/>
          </a:xfrm>
          <a:prstGeom prst="rect">
            <a:avLst/>
          </a:prstGeom>
        </p:spPr>
      </p:pic>
      <p:sp>
        <p:nvSpPr>
          <p:cNvPr id="15" name="Rectangle 14">
            <a:extLst>
              <a:ext uri="{FF2B5EF4-FFF2-40B4-BE49-F238E27FC236}">
                <a16:creationId xmlns:a16="http://schemas.microsoft.com/office/drawing/2014/main" id="{798433C6-E48B-A145-BDE5-15C6871C00E6}"/>
              </a:ext>
            </a:extLst>
          </p:cNvPr>
          <p:cNvSpPr/>
          <p:nvPr/>
        </p:nvSpPr>
        <p:spPr>
          <a:xfrm>
            <a:off x="9785445" y="4121624"/>
            <a:ext cx="1610436" cy="12692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You Might Like </a:t>
            </a:r>
            <a:r>
              <a:rPr lang="en-US" b="1" u="sng" dirty="0"/>
              <a:t>This</a:t>
            </a:r>
            <a:r>
              <a:rPr lang="en-US" b="1" dirty="0"/>
              <a:t> Article …</a:t>
            </a:r>
          </a:p>
        </p:txBody>
      </p:sp>
    </p:spTree>
    <p:extLst>
      <p:ext uri="{BB962C8B-B14F-4D97-AF65-F5344CB8AC3E}">
        <p14:creationId xmlns:p14="http://schemas.microsoft.com/office/powerpoint/2010/main" val="33941443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1DDE-9518-1B4E-817B-926C7EBA1B0C}"/>
              </a:ext>
            </a:extLst>
          </p:cNvPr>
          <p:cNvSpPr>
            <a:spLocks noGrp="1"/>
          </p:cNvSpPr>
          <p:nvPr>
            <p:ph type="title"/>
          </p:nvPr>
        </p:nvSpPr>
        <p:spPr>
          <a:xfrm>
            <a:off x="-1" y="0"/>
            <a:ext cx="12192001" cy="1793173"/>
          </a:xfrm>
          <a:solidFill>
            <a:schemeClr val="bg2">
              <a:lumMod val="50000"/>
            </a:schemeClr>
          </a:solidFill>
        </p:spPr>
        <p:txBody>
          <a:bodyPr>
            <a:normAutofit/>
          </a:bodyPr>
          <a:lstStyle/>
          <a:p>
            <a:r>
              <a:rPr lang="en-US" sz="3200" dirty="0">
                <a:solidFill>
                  <a:schemeClr val="bg1"/>
                </a:solidFill>
              </a:rPr>
              <a:t>	Our Goal: Cluster Articles to Help Build Recommender System for 	Bleacher Report</a:t>
            </a:r>
          </a:p>
        </p:txBody>
      </p:sp>
      <p:pic>
        <p:nvPicPr>
          <p:cNvPr id="4" name="Picture 3">
            <a:extLst>
              <a:ext uri="{FF2B5EF4-FFF2-40B4-BE49-F238E27FC236}">
                <a16:creationId xmlns:a16="http://schemas.microsoft.com/office/drawing/2014/main" id="{E656B80A-2798-A547-8BD4-3A3B52A57EEB}"/>
              </a:ext>
            </a:extLst>
          </p:cNvPr>
          <p:cNvPicPr>
            <a:picLocks noChangeAspect="1"/>
          </p:cNvPicPr>
          <p:nvPr/>
        </p:nvPicPr>
        <p:blipFill>
          <a:blip r:embed="rId3"/>
          <a:stretch>
            <a:fillRect/>
          </a:stretch>
        </p:blipFill>
        <p:spPr>
          <a:xfrm>
            <a:off x="0" y="1767334"/>
            <a:ext cx="6872380" cy="3390820"/>
          </a:xfrm>
          <a:prstGeom prst="rect">
            <a:avLst/>
          </a:prstGeom>
        </p:spPr>
      </p:pic>
      <p:pic>
        <p:nvPicPr>
          <p:cNvPr id="6" name="Picture 5">
            <a:extLst>
              <a:ext uri="{FF2B5EF4-FFF2-40B4-BE49-F238E27FC236}">
                <a16:creationId xmlns:a16="http://schemas.microsoft.com/office/drawing/2014/main" id="{4CC2567D-F58E-A043-A302-083F485003D0}"/>
              </a:ext>
            </a:extLst>
          </p:cNvPr>
          <p:cNvPicPr>
            <a:picLocks noChangeAspect="1"/>
          </p:cNvPicPr>
          <p:nvPr/>
        </p:nvPicPr>
        <p:blipFill>
          <a:blip r:embed="rId4"/>
          <a:stretch>
            <a:fillRect/>
          </a:stretch>
        </p:blipFill>
        <p:spPr>
          <a:xfrm>
            <a:off x="10522878" y="1965719"/>
            <a:ext cx="747784" cy="905425"/>
          </a:xfrm>
          <a:prstGeom prst="rect">
            <a:avLst/>
          </a:prstGeom>
        </p:spPr>
      </p:pic>
      <p:pic>
        <p:nvPicPr>
          <p:cNvPr id="7" name="Picture 6">
            <a:extLst>
              <a:ext uri="{FF2B5EF4-FFF2-40B4-BE49-F238E27FC236}">
                <a16:creationId xmlns:a16="http://schemas.microsoft.com/office/drawing/2014/main" id="{A79B66F1-3E36-7F45-ADDD-0D07AF10E0E2}"/>
              </a:ext>
            </a:extLst>
          </p:cNvPr>
          <p:cNvPicPr>
            <a:picLocks noChangeAspect="1"/>
          </p:cNvPicPr>
          <p:nvPr/>
        </p:nvPicPr>
        <p:blipFill>
          <a:blip r:embed="rId5"/>
          <a:stretch>
            <a:fillRect/>
          </a:stretch>
        </p:blipFill>
        <p:spPr>
          <a:xfrm>
            <a:off x="9307811" y="2939812"/>
            <a:ext cx="2376052" cy="847403"/>
          </a:xfrm>
          <a:prstGeom prst="rect">
            <a:avLst/>
          </a:prstGeom>
        </p:spPr>
      </p:pic>
      <p:pic>
        <p:nvPicPr>
          <p:cNvPr id="11" name="Picture 10">
            <a:extLst>
              <a:ext uri="{FF2B5EF4-FFF2-40B4-BE49-F238E27FC236}">
                <a16:creationId xmlns:a16="http://schemas.microsoft.com/office/drawing/2014/main" id="{A21E5965-A6B5-6C41-B0A5-5D068FCCF9F1}"/>
              </a:ext>
            </a:extLst>
          </p:cNvPr>
          <p:cNvPicPr>
            <a:picLocks noChangeAspect="1"/>
          </p:cNvPicPr>
          <p:nvPr/>
        </p:nvPicPr>
        <p:blipFill>
          <a:blip r:embed="rId6"/>
          <a:stretch>
            <a:fillRect/>
          </a:stretch>
        </p:blipFill>
        <p:spPr>
          <a:xfrm>
            <a:off x="9050966" y="1866314"/>
            <a:ext cx="1075732" cy="1004832"/>
          </a:xfrm>
          <a:prstGeom prst="rect">
            <a:avLst/>
          </a:prstGeom>
        </p:spPr>
      </p:pic>
    </p:spTree>
    <p:extLst>
      <p:ext uri="{BB962C8B-B14F-4D97-AF65-F5344CB8AC3E}">
        <p14:creationId xmlns:p14="http://schemas.microsoft.com/office/powerpoint/2010/main" val="29083137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1DDE-9518-1B4E-817B-926C7EBA1B0C}"/>
              </a:ext>
            </a:extLst>
          </p:cNvPr>
          <p:cNvSpPr>
            <a:spLocks noGrp="1"/>
          </p:cNvSpPr>
          <p:nvPr>
            <p:ph type="title"/>
          </p:nvPr>
        </p:nvSpPr>
        <p:spPr>
          <a:xfrm>
            <a:off x="-1" y="0"/>
            <a:ext cx="12179242" cy="1793173"/>
          </a:xfrm>
          <a:solidFill>
            <a:schemeClr val="bg2">
              <a:lumMod val="50000"/>
            </a:schemeClr>
          </a:solidFill>
        </p:spPr>
        <p:txBody>
          <a:bodyPr>
            <a:normAutofit/>
          </a:bodyPr>
          <a:lstStyle/>
          <a:p>
            <a:r>
              <a:rPr lang="en-US" sz="3200" dirty="0">
                <a:solidFill>
                  <a:schemeClr val="bg1"/>
                </a:solidFill>
              </a:rPr>
              <a:t>	Our Goal: Cluster Articles to Help Build Recommender System for 	Bleacher Report</a:t>
            </a:r>
          </a:p>
        </p:txBody>
      </p:sp>
      <p:pic>
        <p:nvPicPr>
          <p:cNvPr id="4" name="Picture 3">
            <a:extLst>
              <a:ext uri="{FF2B5EF4-FFF2-40B4-BE49-F238E27FC236}">
                <a16:creationId xmlns:a16="http://schemas.microsoft.com/office/drawing/2014/main" id="{E656B80A-2798-A547-8BD4-3A3B52A57EEB}"/>
              </a:ext>
            </a:extLst>
          </p:cNvPr>
          <p:cNvPicPr>
            <a:picLocks noChangeAspect="1"/>
          </p:cNvPicPr>
          <p:nvPr/>
        </p:nvPicPr>
        <p:blipFill>
          <a:blip r:embed="rId3"/>
          <a:stretch>
            <a:fillRect/>
          </a:stretch>
        </p:blipFill>
        <p:spPr>
          <a:xfrm>
            <a:off x="0" y="1767334"/>
            <a:ext cx="6872380" cy="3390820"/>
          </a:xfrm>
          <a:prstGeom prst="rect">
            <a:avLst/>
          </a:prstGeom>
        </p:spPr>
      </p:pic>
      <p:pic>
        <p:nvPicPr>
          <p:cNvPr id="6" name="Picture 5">
            <a:extLst>
              <a:ext uri="{FF2B5EF4-FFF2-40B4-BE49-F238E27FC236}">
                <a16:creationId xmlns:a16="http://schemas.microsoft.com/office/drawing/2014/main" id="{4CC2567D-F58E-A043-A302-083F485003D0}"/>
              </a:ext>
            </a:extLst>
          </p:cNvPr>
          <p:cNvPicPr>
            <a:picLocks noChangeAspect="1"/>
          </p:cNvPicPr>
          <p:nvPr/>
        </p:nvPicPr>
        <p:blipFill>
          <a:blip r:embed="rId4"/>
          <a:stretch>
            <a:fillRect/>
          </a:stretch>
        </p:blipFill>
        <p:spPr>
          <a:xfrm>
            <a:off x="10522878" y="1965719"/>
            <a:ext cx="747784" cy="905425"/>
          </a:xfrm>
          <a:prstGeom prst="rect">
            <a:avLst/>
          </a:prstGeom>
        </p:spPr>
      </p:pic>
      <p:pic>
        <p:nvPicPr>
          <p:cNvPr id="7" name="Picture 6">
            <a:extLst>
              <a:ext uri="{FF2B5EF4-FFF2-40B4-BE49-F238E27FC236}">
                <a16:creationId xmlns:a16="http://schemas.microsoft.com/office/drawing/2014/main" id="{A79B66F1-3E36-7F45-ADDD-0D07AF10E0E2}"/>
              </a:ext>
            </a:extLst>
          </p:cNvPr>
          <p:cNvPicPr>
            <a:picLocks noChangeAspect="1"/>
          </p:cNvPicPr>
          <p:nvPr/>
        </p:nvPicPr>
        <p:blipFill>
          <a:blip r:embed="rId5"/>
          <a:stretch>
            <a:fillRect/>
          </a:stretch>
        </p:blipFill>
        <p:spPr>
          <a:xfrm>
            <a:off x="9307811" y="2939812"/>
            <a:ext cx="2376052" cy="847403"/>
          </a:xfrm>
          <a:prstGeom prst="rect">
            <a:avLst/>
          </a:prstGeom>
        </p:spPr>
      </p:pic>
      <p:pic>
        <p:nvPicPr>
          <p:cNvPr id="8" name="Picture 7">
            <a:extLst>
              <a:ext uri="{FF2B5EF4-FFF2-40B4-BE49-F238E27FC236}">
                <a16:creationId xmlns:a16="http://schemas.microsoft.com/office/drawing/2014/main" id="{885E2A02-16EA-DF49-A5D4-8A62B8C769B6}"/>
              </a:ext>
            </a:extLst>
          </p:cNvPr>
          <p:cNvPicPr>
            <a:picLocks noChangeAspect="1"/>
          </p:cNvPicPr>
          <p:nvPr/>
        </p:nvPicPr>
        <p:blipFill>
          <a:blip r:embed="rId6"/>
          <a:stretch>
            <a:fillRect/>
          </a:stretch>
        </p:blipFill>
        <p:spPr>
          <a:xfrm>
            <a:off x="10968869" y="4731397"/>
            <a:ext cx="1210372" cy="919126"/>
          </a:xfrm>
          <a:prstGeom prst="rect">
            <a:avLst/>
          </a:prstGeom>
        </p:spPr>
      </p:pic>
      <p:pic>
        <p:nvPicPr>
          <p:cNvPr id="9" name="Picture 8">
            <a:extLst>
              <a:ext uri="{FF2B5EF4-FFF2-40B4-BE49-F238E27FC236}">
                <a16:creationId xmlns:a16="http://schemas.microsoft.com/office/drawing/2014/main" id="{7D5D455F-3C1F-FE45-A9A1-739A0A68423A}"/>
              </a:ext>
            </a:extLst>
          </p:cNvPr>
          <p:cNvPicPr>
            <a:picLocks noChangeAspect="1"/>
          </p:cNvPicPr>
          <p:nvPr/>
        </p:nvPicPr>
        <p:blipFill>
          <a:blip r:embed="rId7"/>
          <a:stretch>
            <a:fillRect/>
          </a:stretch>
        </p:blipFill>
        <p:spPr>
          <a:xfrm>
            <a:off x="10159394" y="5650523"/>
            <a:ext cx="1286208" cy="911401"/>
          </a:xfrm>
          <a:prstGeom prst="rect">
            <a:avLst/>
          </a:prstGeom>
        </p:spPr>
      </p:pic>
      <p:pic>
        <p:nvPicPr>
          <p:cNvPr id="10" name="Picture 9">
            <a:extLst>
              <a:ext uri="{FF2B5EF4-FFF2-40B4-BE49-F238E27FC236}">
                <a16:creationId xmlns:a16="http://schemas.microsoft.com/office/drawing/2014/main" id="{8D855B5F-8162-8447-B72E-1103401B7091}"/>
              </a:ext>
            </a:extLst>
          </p:cNvPr>
          <p:cNvPicPr>
            <a:picLocks noChangeAspect="1"/>
          </p:cNvPicPr>
          <p:nvPr/>
        </p:nvPicPr>
        <p:blipFill>
          <a:blip r:embed="rId8"/>
          <a:stretch>
            <a:fillRect/>
          </a:stretch>
        </p:blipFill>
        <p:spPr>
          <a:xfrm>
            <a:off x="9628786" y="5158153"/>
            <a:ext cx="867051" cy="802983"/>
          </a:xfrm>
          <a:prstGeom prst="rect">
            <a:avLst/>
          </a:prstGeom>
        </p:spPr>
      </p:pic>
      <p:pic>
        <p:nvPicPr>
          <p:cNvPr id="11" name="Picture 10">
            <a:extLst>
              <a:ext uri="{FF2B5EF4-FFF2-40B4-BE49-F238E27FC236}">
                <a16:creationId xmlns:a16="http://schemas.microsoft.com/office/drawing/2014/main" id="{A21E5965-A6B5-6C41-B0A5-5D068FCCF9F1}"/>
              </a:ext>
            </a:extLst>
          </p:cNvPr>
          <p:cNvPicPr>
            <a:picLocks noChangeAspect="1"/>
          </p:cNvPicPr>
          <p:nvPr/>
        </p:nvPicPr>
        <p:blipFill>
          <a:blip r:embed="rId9"/>
          <a:stretch>
            <a:fillRect/>
          </a:stretch>
        </p:blipFill>
        <p:spPr>
          <a:xfrm>
            <a:off x="9050966" y="1866314"/>
            <a:ext cx="1075732" cy="1004832"/>
          </a:xfrm>
          <a:prstGeom prst="rect">
            <a:avLst/>
          </a:prstGeom>
        </p:spPr>
      </p:pic>
    </p:spTree>
    <p:extLst>
      <p:ext uri="{BB962C8B-B14F-4D97-AF65-F5344CB8AC3E}">
        <p14:creationId xmlns:p14="http://schemas.microsoft.com/office/powerpoint/2010/main" val="41475764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1DDE-9518-1B4E-817B-926C7EBA1B0C}"/>
              </a:ext>
            </a:extLst>
          </p:cNvPr>
          <p:cNvSpPr>
            <a:spLocks noGrp="1"/>
          </p:cNvSpPr>
          <p:nvPr>
            <p:ph type="title"/>
          </p:nvPr>
        </p:nvSpPr>
        <p:spPr>
          <a:xfrm>
            <a:off x="-1" y="0"/>
            <a:ext cx="12179242" cy="1793173"/>
          </a:xfrm>
          <a:solidFill>
            <a:schemeClr val="bg2">
              <a:lumMod val="50000"/>
            </a:schemeClr>
          </a:solidFill>
        </p:spPr>
        <p:txBody>
          <a:bodyPr>
            <a:normAutofit/>
          </a:bodyPr>
          <a:lstStyle/>
          <a:p>
            <a:r>
              <a:rPr lang="en-US" sz="3200" dirty="0">
                <a:solidFill>
                  <a:schemeClr val="bg1"/>
                </a:solidFill>
              </a:rPr>
              <a:t>	Our Goal: Cluster Articles to Help Build Recommender System for 	Bleacher Report</a:t>
            </a:r>
          </a:p>
        </p:txBody>
      </p:sp>
      <p:pic>
        <p:nvPicPr>
          <p:cNvPr id="4" name="Picture 3">
            <a:extLst>
              <a:ext uri="{FF2B5EF4-FFF2-40B4-BE49-F238E27FC236}">
                <a16:creationId xmlns:a16="http://schemas.microsoft.com/office/drawing/2014/main" id="{E656B80A-2798-A547-8BD4-3A3B52A57EEB}"/>
              </a:ext>
            </a:extLst>
          </p:cNvPr>
          <p:cNvPicPr>
            <a:picLocks noChangeAspect="1"/>
          </p:cNvPicPr>
          <p:nvPr/>
        </p:nvPicPr>
        <p:blipFill>
          <a:blip r:embed="rId3"/>
          <a:stretch>
            <a:fillRect/>
          </a:stretch>
        </p:blipFill>
        <p:spPr>
          <a:xfrm>
            <a:off x="0" y="1767334"/>
            <a:ext cx="6872380" cy="3390820"/>
          </a:xfrm>
          <a:prstGeom prst="rect">
            <a:avLst/>
          </a:prstGeom>
        </p:spPr>
      </p:pic>
      <p:pic>
        <p:nvPicPr>
          <p:cNvPr id="6" name="Picture 5">
            <a:extLst>
              <a:ext uri="{FF2B5EF4-FFF2-40B4-BE49-F238E27FC236}">
                <a16:creationId xmlns:a16="http://schemas.microsoft.com/office/drawing/2014/main" id="{4CC2567D-F58E-A043-A302-083F485003D0}"/>
              </a:ext>
            </a:extLst>
          </p:cNvPr>
          <p:cNvPicPr>
            <a:picLocks noChangeAspect="1"/>
          </p:cNvPicPr>
          <p:nvPr/>
        </p:nvPicPr>
        <p:blipFill>
          <a:blip r:embed="rId4"/>
          <a:stretch>
            <a:fillRect/>
          </a:stretch>
        </p:blipFill>
        <p:spPr>
          <a:xfrm>
            <a:off x="10522878" y="1965719"/>
            <a:ext cx="747784" cy="905425"/>
          </a:xfrm>
          <a:prstGeom prst="rect">
            <a:avLst/>
          </a:prstGeom>
        </p:spPr>
      </p:pic>
      <p:pic>
        <p:nvPicPr>
          <p:cNvPr id="7" name="Picture 6">
            <a:extLst>
              <a:ext uri="{FF2B5EF4-FFF2-40B4-BE49-F238E27FC236}">
                <a16:creationId xmlns:a16="http://schemas.microsoft.com/office/drawing/2014/main" id="{A79B66F1-3E36-7F45-ADDD-0D07AF10E0E2}"/>
              </a:ext>
            </a:extLst>
          </p:cNvPr>
          <p:cNvPicPr>
            <a:picLocks noChangeAspect="1"/>
          </p:cNvPicPr>
          <p:nvPr/>
        </p:nvPicPr>
        <p:blipFill>
          <a:blip r:embed="rId5"/>
          <a:stretch>
            <a:fillRect/>
          </a:stretch>
        </p:blipFill>
        <p:spPr>
          <a:xfrm>
            <a:off x="9307811" y="2939812"/>
            <a:ext cx="2376052" cy="847403"/>
          </a:xfrm>
          <a:prstGeom prst="rect">
            <a:avLst/>
          </a:prstGeom>
        </p:spPr>
      </p:pic>
      <p:pic>
        <p:nvPicPr>
          <p:cNvPr id="8" name="Picture 7">
            <a:extLst>
              <a:ext uri="{FF2B5EF4-FFF2-40B4-BE49-F238E27FC236}">
                <a16:creationId xmlns:a16="http://schemas.microsoft.com/office/drawing/2014/main" id="{885E2A02-16EA-DF49-A5D4-8A62B8C769B6}"/>
              </a:ext>
            </a:extLst>
          </p:cNvPr>
          <p:cNvPicPr>
            <a:picLocks noChangeAspect="1"/>
          </p:cNvPicPr>
          <p:nvPr/>
        </p:nvPicPr>
        <p:blipFill>
          <a:blip r:embed="rId6"/>
          <a:stretch>
            <a:fillRect/>
          </a:stretch>
        </p:blipFill>
        <p:spPr>
          <a:xfrm>
            <a:off x="10968869" y="4731397"/>
            <a:ext cx="1210372" cy="919126"/>
          </a:xfrm>
          <a:prstGeom prst="rect">
            <a:avLst/>
          </a:prstGeom>
        </p:spPr>
      </p:pic>
      <p:pic>
        <p:nvPicPr>
          <p:cNvPr id="9" name="Picture 8">
            <a:extLst>
              <a:ext uri="{FF2B5EF4-FFF2-40B4-BE49-F238E27FC236}">
                <a16:creationId xmlns:a16="http://schemas.microsoft.com/office/drawing/2014/main" id="{7D5D455F-3C1F-FE45-A9A1-739A0A68423A}"/>
              </a:ext>
            </a:extLst>
          </p:cNvPr>
          <p:cNvPicPr>
            <a:picLocks noChangeAspect="1"/>
          </p:cNvPicPr>
          <p:nvPr/>
        </p:nvPicPr>
        <p:blipFill>
          <a:blip r:embed="rId7"/>
          <a:stretch>
            <a:fillRect/>
          </a:stretch>
        </p:blipFill>
        <p:spPr>
          <a:xfrm>
            <a:off x="10159394" y="5650523"/>
            <a:ext cx="1286208" cy="911401"/>
          </a:xfrm>
          <a:prstGeom prst="rect">
            <a:avLst/>
          </a:prstGeom>
        </p:spPr>
      </p:pic>
      <p:pic>
        <p:nvPicPr>
          <p:cNvPr id="10" name="Picture 9">
            <a:extLst>
              <a:ext uri="{FF2B5EF4-FFF2-40B4-BE49-F238E27FC236}">
                <a16:creationId xmlns:a16="http://schemas.microsoft.com/office/drawing/2014/main" id="{8D855B5F-8162-8447-B72E-1103401B7091}"/>
              </a:ext>
            </a:extLst>
          </p:cNvPr>
          <p:cNvPicPr>
            <a:picLocks noChangeAspect="1"/>
          </p:cNvPicPr>
          <p:nvPr/>
        </p:nvPicPr>
        <p:blipFill>
          <a:blip r:embed="rId8"/>
          <a:stretch>
            <a:fillRect/>
          </a:stretch>
        </p:blipFill>
        <p:spPr>
          <a:xfrm>
            <a:off x="9628786" y="5158153"/>
            <a:ext cx="867051" cy="802983"/>
          </a:xfrm>
          <a:prstGeom prst="rect">
            <a:avLst/>
          </a:prstGeom>
        </p:spPr>
      </p:pic>
      <p:pic>
        <p:nvPicPr>
          <p:cNvPr id="11" name="Picture 10">
            <a:extLst>
              <a:ext uri="{FF2B5EF4-FFF2-40B4-BE49-F238E27FC236}">
                <a16:creationId xmlns:a16="http://schemas.microsoft.com/office/drawing/2014/main" id="{A21E5965-A6B5-6C41-B0A5-5D068FCCF9F1}"/>
              </a:ext>
            </a:extLst>
          </p:cNvPr>
          <p:cNvPicPr>
            <a:picLocks noChangeAspect="1"/>
          </p:cNvPicPr>
          <p:nvPr/>
        </p:nvPicPr>
        <p:blipFill>
          <a:blip r:embed="rId9"/>
          <a:stretch>
            <a:fillRect/>
          </a:stretch>
        </p:blipFill>
        <p:spPr>
          <a:xfrm>
            <a:off x="9050966" y="1866314"/>
            <a:ext cx="1075732" cy="1004832"/>
          </a:xfrm>
          <a:prstGeom prst="rect">
            <a:avLst/>
          </a:prstGeom>
        </p:spPr>
      </p:pic>
      <p:pic>
        <p:nvPicPr>
          <p:cNvPr id="12" name="Picture 11">
            <a:extLst>
              <a:ext uri="{FF2B5EF4-FFF2-40B4-BE49-F238E27FC236}">
                <a16:creationId xmlns:a16="http://schemas.microsoft.com/office/drawing/2014/main" id="{51B1CCA4-F677-5943-8047-AFF4893E85B1}"/>
              </a:ext>
            </a:extLst>
          </p:cNvPr>
          <p:cNvPicPr>
            <a:picLocks noChangeAspect="1"/>
          </p:cNvPicPr>
          <p:nvPr/>
        </p:nvPicPr>
        <p:blipFill>
          <a:blip r:embed="rId10"/>
          <a:stretch>
            <a:fillRect/>
          </a:stretch>
        </p:blipFill>
        <p:spPr>
          <a:xfrm>
            <a:off x="7587911" y="4731397"/>
            <a:ext cx="800519" cy="1154173"/>
          </a:xfrm>
          <a:prstGeom prst="rect">
            <a:avLst/>
          </a:prstGeom>
        </p:spPr>
      </p:pic>
      <p:pic>
        <p:nvPicPr>
          <p:cNvPr id="13" name="Picture 12">
            <a:extLst>
              <a:ext uri="{FF2B5EF4-FFF2-40B4-BE49-F238E27FC236}">
                <a16:creationId xmlns:a16="http://schemas.microsoft.com/office/drawing/2014/main" id="{897DD288-98D3-8A46-AD93-AF1171D2BD0E}"/>
              </a:ext>
            </a:extLst>
          </p:cNvPr>
          <p:cNvPicPr>
            <a:picLocks noChangeAspect="1"/>
          </p:cNvPicPr>
          <p:nvPr/>
        </p:nvPicPr>
        <p:blipFill>
          <a:blip r:embed="rId11"/>
          <a:stretch>
            <a:fillRect/>
          </a:stretch>
        </p:blipFill>
        <p:spPr>
          <a:xfrm>
            <a:off x="6890629" y="4236289"/>
            <a:ext cx="771108" cy="642090"/>
          </a:xfrm>
          <a:prstGeom prst="rect">
            <a:avLst/>
          </a:prstGeom>
        </p:spPr>
      </p:pic>
      <p:pic>
        <p:nvPicPr>
          <p:cNvPr id="14" name="Picture 13">
            <a:extLst>
              <a:ext uri="{FF2B5EF4-FFF2-40B4-BE49-F238E27FC236}">
                <a16:creationId xmlns:a16="http://schemas.microsoft.com/office/drawing/2014/main" id="{2D01E581-4522-9142-BA87-634A3B2CA3B7}"/>
              </a:ext>
            </a:extLst>
          </p:cNvPr>
          <p:cNvPicPr>
            <a:picLocks noChangeAspect="1"/>
          </p:cNvPicPr>
          <p:nvPr/>
        </p:nvPicPr>
        <p:blipFill>
          <a:blip r:embed="rId12"/>
          <a:stretch>
            <a:fillRect/>
          </a:stretch>
        </p:blipFill>
        <p:spPr>
          <a:xfrm>
            <a:off x="7683632" y="4265313"/>
            <a:ext cx="1088157" cy="480376"/>
          </a:xfrm>
          <a:prstGeom prst="rect">
            <a:avLst/>
          </a:prstGeom>
        </p:spPr>
      </p:pic>
    </p:spTree>
    <p:extLst>
      <p:ext uri="{BB962C8B-B14F-4D97-AF65-F5344CB8AC3E}">
        <p14:creationId xmlns:p14="http://schemas.microsoft.com/office/powerpoint/2010/main" val="40121929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1DDE-9518-1B4E-817B-926C7EBA1B0C}"/>
              </a:ext>
            </a:extLst>
          </p:cNvPr>
          <p:cNvSpPr>
            <a:spLocks noGrp="1"/>
          </p:cNvSpPr>
          <p:nvPr>
            <p:ph type="title"/>
          </p:nvPr>
        </p:nvSpPr>
        <p:spPr>
          <a:xfrm>
            <a:off x="-1" y="0"/>
            <a:ext cx="12192001" cy="1793173"/>
          </a:xfrm>
          <a:solidFill>
            <a:schemeClr val="bg2">
              <a:lumMod val="50000"/>
            </a:schemeClr>
          </a:solidFill>
        </p:spPr>
        <p:txBody>
          <a:bodyPr>
            <a:normAutofit/>
          </a:bodyPr>
          <a:lstStyle/>
          <a:p>
            <a:r>
              <a:rPr lang="en-US" sz="3200" dirty="0">
                <a:solidFill>
                  <a:schemeClr val="bg1"/>
                </a:solidFill>
              </a:rPr>
              <a:t>	We Scraped &amp; Cleaned 3000 Articles From </a:t>
            </a:r>
            <a:r>
              <a:rPr lang="en-US" sz="3200" dirty="0" err="1">
                <a:solidFill>
                  <a:schemeClr val="bg1"/>
                </a:solidFill>
              </a:rPr>
              <a:t>bleacherreport.com</a:t>
            </a:r>
            <a:endParaRPr lang="en-US" sz="3200" dirty="0">
              <a:solidFill>
                <a:schemeClr val="bg1"/>
              </a:solidFill>
            </a:endParaRPr>
          </a:p>
        </p:txBody>
      </p:sp>
      <p:pic>
        <p:nvPicPr>
          <p:cNvPr id="4" name="Picture 3">
            <a:extLst>
              <a:ext uri="{FF2B5EF4-FFF2-40B4-BE49-F238E27FC236}">
                <a16:creationId xmlns:a16="http://schemas.microsoft.com/office/drawing/2014/main" id="{FD7E4566-2640-BA43-B4C7-BCD663E29DCD}"/>
              </a:ext>
            </a:extLst>
          </p:cNvPr>
          <p:cNvPicPr>
            <a:picLocks noChangeAspect="1"/>
          </p:cNvPicPr>
          <p:nvPr/>
        </p:nvPicPr>
        <p:blipFill>
          <a:blip r:embed="rId2"/>
          <a:stretch>
            <a:fillRect/>
          </a:stretch>
        </p:blipFill>
        <p:spPr>
          <a:xfrm>
            <a:off x="573206" y="2706266"/>
            <a:ext cx="2165095" cy="1068254"/>
          </a:xfrm>
          <a:prstGeom prst="rect">
            <a:avLst/>
          </a:prstGeom>
        </p:spPr>
      </p:pic>
      <p:pic>
        <p:nvPicPr>
          <p:cNvPr id="5" name="Picture 4">
            <a:extLst>
              <a:ext uri="{FF2B5EF4-FFF2-40B4-BE49-F238E27FC236}">
                <a16:creationId xmlns:a16="http://schemas.microsoft.com/office/drawing/2014/main" id="{F7D68FBA-D29C-3A46-918F-26071ED553CA}"/>
              </a:ext>
            </a:extLst>
          </p:cNvPr>
          <p:cNvPicPr>
            <a:picLocks noChangeAspect="1"/>
          </p:cNvPicPr>
          <p:nvPr/>
        </p:nvPicPr>
        <p:blipFill>
          <a:blip r:embed="rId2"/>
          <a:stretch>
            <a:fillRect/>
          </a:stretch>
        </p:blipFill>
        <p:spPr>
          <a:xfrm>
            <a:off x="725606" y="2858666"/>
            <a:ext cx="2165095" cy="1068254"/>
          </a:xfrm>
          <a:prstGeom prst="rect">
            <a:avLst/>
          </a:prstGeom>
        </p:spPr>
      </p:pic>
      <p:pic>
        <p:nvPicPr>
          <p:cNvPr id="6" name="Picture 5">
            <a:extLst>
              <a:ext uri="{FF2B5EF4-FFF2-40B4-BE49-F238E27FC236}">
                <a16:creationId xmlns:a16="http://schemas.microsoft.com/office/drawing/2014/main" id="{6E5A2322-E5B2-EF4B-9991-F532B0E4C59A}"/>
              </a:ext>
            </a:extLst>
          </p:cNvPr>
          <p:cNvPicPr>
            <a:picLocks noChangeAspect="1"/>
          </p:cNvPicPr>
          <p:nvPr/>
        </p:nvPicPr>
        <p:blipFill>
          <a:blip r:embed="rId2"/>
          <a:stretch>
            <a:fillRect/>
          </a:stretch>
        </p:blipFill>
        <p:spPr>
          <a:xfrm>
            <a:off x="878006" y="3011066"/>
            <a:ext cx="2165095" cy="1068254"/>
          </a:xfrm>
          <a:prstGeom prst="rect">
            <a:avLst/>
          </a:prstGeom>
        </p:spPr>
      </p:pic>
      <p:pic>
        <p:nvPicPr>
          <p:cNvPr id="7" name="Picture 6">
            <a:extLst>
              <a:ext uri="{FF2B5EF4-FFF2-40B4-BE49-F238E27FC236}">
                <a16:creationId xmlns:a16="http://schemas.microsoft.com/office/drawing/2014/main" id="{48D9AEE4-EB93-9143-8894-C6BA9DA91B18}"/>
              </a:ext>
            </a:extLst>
          </p:cNvPr>
          <p:cNvPicPr>
            <a:picLocks noChangeAspect="1"/>
          </p:cNvPicPr>
          <p:nvPr/>
        </p:nvPicPr>
        <p:blipFill>
          <a:blip r:embed="rId2"/>
          <a:stretch>
            <a:fillRect/>
          </a:stretch>
        </p:blipFill>
        <p:spPr>
          <a:xfrm>
            <a:off x="1030406" y="3163466"/>
            <a:ext cx="2165095" cy="1068254"/>
          </a:xfrm>
          <a:prstGeom prst="rect">
            <a:avLst/>
          </a:prstGeom>
        </p:spPr>
      </p:pic>
      <p:sp>
        <p:nvSpPr>
          <p:cNvPr id="10" name="Right Arrow 9">
            <a:extLst>
              <a:ext uri="{FF2B5EF4-FFF2-40B4-BE49-F238E27FC236}">
                <a16:creationId xmlns:a16="http://schemas.microsoft.com/office/drawing/2014/main" id="{D3AC4391-387F-794D-8BB2-3B08E0ECA0C2}"/>
              </a:ext>
            </a:extLst>
          </p:cNvPr>
          <p:cNvSpPr/>
          <p:nvPr/>
        </p:nvSpPr>
        <p:spPr>
          <a:xfrm>
            <a:off x="3402493" y="3357351"/>
            <a:ext cx="746429" cy="2320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D018C3B-F11D-9241-8E00-2E37E1E883AC}"/>
              </a:ext>
            </a:extLst>
          </p:cNvPr>
          <p:cNvPicPr>
            <a:picLocks noChangeAspect="1"/>
          </p:cNvPicPr>
          <p:nvPr/>
        </p:nvPicPr>
        <p:blipFill>
          <a:blip r:embed="rId3"/>
          <a:stretch>
            <a:fillRect/>
          </a:stretch>
        </p:blipFill>
        <p:spPr>
          <a:xfrm>
            <a:off x="4332998" y="2578432"/>
            <a:ext cx="982196" cy="2021862"/>
          </a:xfrm>
          <a:prstGeom prst="rect">
            <a:avLst/>
          </a:prstGeom>
        </p:spPr>
      </p:pic>
      <p:pic>
        <p:nvPicPr>
          <p:cNvPr id="13" name="Picture 12">
            <a:extLst>
              <a:ext uri="{FF2B5EF4-FFF2-40B4-BE49-F238E27FC236}">
                <a16:creationId xmlns:a16="http://schemas.microsoft.com/office/drawing/2014/main" id="{6379D522-4979-7A4B-A655-3CA40A90466C}"/>
              </a:ext>
            </a:extLst>
          </p:cNvPr>
          <p:cNvPicPr>
            <a:picLocks noChangeAspect="1"/>
          </p:cNvPicPr>
          <p:nvPr/>
        </p:nvPicPr>
        <p:blipFill>
          <a:blip r:embed="rId4"/>
          <a:stretch>
            <a:fillRect/>
          </a:stretch>
        </p:blipFill>
        <p:spPr>
          <a:xfrm>
            <a:off x="9897254" y="2747209"/>
            <a:ext cx="1416742" cy="1416742"/>
          </a:xfrm>
          <a:prstGeom prst="rect">
            <a:avLst/>
          </a:prstGeom>
        </p:spPr>
      </p:pic>
      <p:sp>
        <p:nvSpPr>
          <p:cNvPr id="15" name="TextBox 14">
            <a:extLst>
              <a:ext uri="{FF2B5EF4-FFF2-40B4-BE49-F238E27FC236}">
                <a16:creationId xmlns:a16="http://schemas.microsoft.com/office/drawing/2014/main" id="{AB88C271-4322-3F44-98B1-9C0ECBCF6555}"/>
              </a:ext>
            </a:extLst>
          </p:cNvPr>
          <p:cNvSpPr txBox="1"/>
          <p:nvPr/>
        </p:nvSpPr>
        <p:spPr>
          <a:xfrm>
            <a:off x="1057435" y="4559811"/>
            <a:ext cx="1798530" cy="369332"/>
          </a:xfrm>
          <a:prstGeom prst="rect">
            <a:avLst/>
          </a:prstGeom>
          <a:noFill/>
        </p:spPr>
        <p:txBody>
          <a:bodyPr wrap="square" rtlCol="0">
            <a:spAutoFit/>
          </a:bodyPr>
          <a:lstStyle/>
          <a:p>
            <a:r>
              <a:rPr lang="en-US" dirty="0"/>
              <a:t>Article URLs</a:t>
            </a:r>
          </a:p>
        </p:txBody>
      </p:sp>
      <p:sp>
        <p:nvSpPr>
          <p:cNvPr id="16" name="TextBox 15">
            <a:extLst>
              <a:ext uri="{FF2B5EF4-FFF2-40B4-BE49-F238E27FC236}">
                <a16:creationId xmlns:a16="http://schemas.microsoft.com/office/drawing/2014/main" id="{853F9EC5-04EE-084C-ABA1-CDE8E900849C}"/>
              </a:ext>
            </a:extLst>
          </p:cNvPr>
          <p:cNvSpPr txBox="1"/>
          <p:nvPr/>
        </p:nvSpPr>
        <p:spPr>
          <a:xfrm>
            <a:off x="3976750" y="4600294"/>
            <a:ext cx="2676887" cy="369332"/>
          </a:xfrm>
          <a:prstGeom prst="rect">
            <a:avLst/>
          </a:prstGeom>
          <a:noFill/>
        </p:spPr>
        <p:txBody>
          <a:bodyPr wrap="square" rtlCol="0">
            <a:spAutoFit/>
          </a:bodyPr>
          <a:lstStyle/>
          <a:p>
            <a:r>
              <a:rPr lang="en-US" dirty="0"/>
              <a:t>Python Web Scraper</a:t>
            </a:r>
          </a:p>
        </p:txBody>
      </p:sp>
      <p:sp>
        <p:nvSpPr>
          <p:cNvPr id="17" name="TextBox 16">
            <a:extLst>
              <a:ext uri="{FF2B5EF4-FFF2-40B4-BE49-F238E27FC236}">
                <a16:creationId xmlns:a16="http://schemas.microsoft.com/office/drawing/2014/main" id="{9568CEBB-716B-2348-9301-09D7512A7CD8}"/>
              </a:ext>
            </a:extLst>
          </p:cNvPr>
          <p:cNvSpPr txBox="1"/>
          <p:nvPr/>
        </p:nvSpPr>
        <p:spPr>
          <a:xfrm>
            <a:off x="9534388" y="4698310"/>
            <a:ext cx="2142473" cy="646331"/>
          </a:xfrm>
          <a:prstGeom prst="rect">
            <a:avLst/>
          </a:prstGeom>
          <a:noFill/>
        </p:spPr>
        <p:txBody>
          <a:bodyPr wrap="square" rtlCol="0">
            <a:spAutoFit/>
          </a:bodyPr>
          <a:lstStyle/>
          <a:p>
            <a:r>
              <a:rPr lang="en-US" dirty="0"/>
              <a:t>Clean Documents Ready for Analysis</a:t>
            </a:r>
          </a:p>
        </p:txBody>
      </p:sp>
      <p:sp>
        <p:nvSpPr>
          <p:cNvPr id="18" name="Right Arrow 17">
            <a:extLst>
              <a:ext uri="{FF2B5EF4-FFF2-40B4-BE49-F238E27FC236}">
                <a16:creationId xmlns:a16="http://schemas.microsoft.com/office/drawing/2014/main" id="{65A2A538-9F79-5740-BEF3-EF760CC343B9}"/>
              </a:ext>
            </a:extLst>
          </p:cNvPr>
          <p:cNvSpPr/>
          <p:nvPr/>
        </p:nvSpPr>
        <p:spPr>
          <a:xfrm>
            <a:off x="5616148" y="3357351"/>
            <a:ext cx="746429" cy="2320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ight Arrow 18">
            <a:extLst>
              <a:ext uri="{FF2B5EF4-FFF2-40B4-BE49-F238E27FC236}">
                <a16:creationId xmlns:a16="http://schemas.microsoft.com/office/drawing/2014/main" id="{55CBA043-E28B-5B46-92F6-F37A12CFB8F8}"/>
              </a:ext>
            </a:extLst>
          </p:cNvPr>
          <p:cNvSpPr/>
          <p:nvPr/>
        </p:nvSpPr>
        <p:spPr>
          <a:xfrm>
            <a:off x="8984654" y="3357351"/>
            <a:ext cx="746429" cy="2320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9A71B4FC-2573-2945-8CED-E39DF3990258}"/>
              </a:ext>
            </a:extLst>
          </p:cNvPr>
          <p:cNvPicPr>
            <a:picLocks noChangeAspect="1"/>
          </p:cNvPicPr>
          <p:nvPr/>
        </p:nvPicPr>
        <p:blipFill>
          <a:blip r:embed="rId5"/>
          <a:stretch>
            <a:fillRect/>
          </a:stretch>
        </p:blipFill>
        <p:spPr>
          <a:xfrm>
            <a:off x="6569900" y="3187329"/>
            <a:ext cx="2200257" cy="536501"/>
          </a:xfrm>
          <a:prstGeom prst="rect">
            <a:avLst/>
          </a:prstGeom>
        </p:spPr>
      </p:pic>
      <p:sp>
        <p:nvSpPr>
          <p:cNvPr id="21" name="TextBox 20">
            <a:extLst>
              <a:ext uri="{FF2B5EF4-FFF2-40B4-BE49-F238E27FC236}">
                <a16:creationId xmlns:a16="http://schemas.microsoft.com/office/drawing/2014/main" id="{EDAAC978-259A-A841-9C42-5BB728742B97}"/>
              </a:ext>
            </a:extLst>
          </p:cNvPr>
          <p:cNvSpPr txBox="1"/>
          <p:nvPr/>
        </p:nvSpPr>
        <p:spPr>
          <a:xfrm>
            <a:off x="6678655" y="4559811"/>
            <a:ext cx="1892142" cy="646331"/>
          </a:xfrm>
          <a:prstGeom prst="rect">
            <a:avLst/>
          </a:prstGeom>
          <a:noFill/>
        </p:spPr>
        <p:txBody>
          <a:bodyPr wrap="square" rtlCol="0">
            <a:spAutoFit/>
          </a:bodyPr>
          <a:lstStyle/>
          <a:p>
            <a:r>
              <a:rPr lang="en-US" dirty="0"/>
              <a:t>Text Cleaning using NLP</a:t>
            </a:r>
          </a:p>
        </p:txBody>
      </p:sp>
    </p:spTree>
    <p:extLst>
      <p:ext uri="{BB962C8B-B14F-4D97-AF65-F5344CB8AC3E}">
        <p14:creationId xmlns:p14="http://schemas.microsoft.com/office/powerpoint/2010/main" val="15282262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1DDE-9518-1B4E-817B-926C7EBA1B0C}"/>
              </a:ext>
            </a:extLst>
          </p:cNvPr>
          <p:cNvSpPr>
            <a:spLocks noGrp="1"/>
          </p:cNvSpPr>
          <p:nvPr>
            <p:ph type="title"/>
          </p:nvPr>
        </p:nvSpPr>
        <p:spPr>
          <a:xfrm>
            <a:off x="-1" y="0"/>
            <a:ext cx="12192001" cy="1793173"/>
          </a:xfrm>
          <a:solidFill>
            <a:schemeClr val="bg2">
              <a:lumMod val="50000"/>
            </a:schemeClr>
          </a:solidFill>
        </p:spPr>
        <p:txBody>
          <a:bodyPr>
            <a:normAutofit/>
          </a:bodyPr>
          <a:lstStyle/>
          <a:p>
            <a:r>
              <a:rPr lang="en-US" sz="3200" dirty="0">
                <a:solidFill>
                  <a:schemeClr val="bg1"/>
                </a:solidFill>
              </a:rPr>
              <a:t>	We Scraped &amp; Cleaned 3000 Articles From </a:t>
            </a:r>
            <a:r>
              <a:rPr lang="en-US" sz="3200" dirty="0" err="1">
                <a:solidFill>
                  <a:schemeClr val="bg1"/>
                </a:solidFill>
              </a:rPr>
              <a:t>bleacherreport.com</a:t>
            </a:r>
            <a:endParaRPr lang="en-US" sz="3200" dirty="0">
              <a:solidFill>
                <a:schemeClr val="bg1"/>
              </a:solidFill>
            </a:endParaRPr>
          </a:p>
        </p:txBody>
      </p:sp>
      <p:sp>
        <p:nvSpPr>
          <p:cNvPr id="3" name="TextBox 2">
            <a:extLst>
              <a:ext uri="{FF2B5EF4-FFF2-40B4-BE49-F238E27FC236}">
                <a16:creationId xmlns:a16="http://schemas.microsoft.com/office/drawing/2014/main" id="{D255754B-214B-9F46-A4A6-F75F62AE6493}"/>
              </a:ext>
            </a:extLst>
          </p:cNvPr>
          <p:cNvSpPr txBox="1"/>
          <p:nvPr/>
        </p:nvSpPr>
        <p:spPr>
          <a:xfrm>
            <a:off x="696035" y="1937981"/>
            <a:ext cx="10813477" cy="830997"/>
          </a:xfrm>
          <a:prstGeom prst="rect">
            <a:avLst/>
          </a:prstGeom>
          <a:noFill/>
        </p:spPr>
        <p:txBody>
          <a:bodyPr wrap="square" rtlCol="0">
            <a:spAutoFit/>
          </a:bodyPr>
          <a:lstStyle/>
          <a:p>
            <a:r>
              <a:rPr lang="en-US" sz="2400" u="sng" dirty="0"/>
              <a:t>Cleaning Steps</a:t>
            </a:r>
          </a:p>
          <a:p>
            <a:r>
              <a:rPr lang="en-US" sz="2400" dirty="0"/>
              <a:t>	</a:t>
            </a:r>
          </a:p>
        </p:txBody>
      </p:sp>
    </p:spTree>
    <p:extLst>
      <p:ext uri="{BB962C8B-B14F-4D97-AF65-F5344CB8AC3E}">
        <p14:creationId xmlns:p14="http://schemas.microsoft.com/office/powerpoint/2010/main" val="15365775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TotalTime>
  <Words>1846</Words>
  <Application>Microsoft Macintosh PowerPoint</Application>
  <PresentationFormat>Widescreen</PresentationFormat>
  <Paragraphs>174</Paragraphs>
  <Slides>25</Slides>
  <Notes>23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Calibri Light</vt:lpstr>
      <vt:lpstr>Office Theme</vt:lpstr>
      <vt:lpstr>Topic Models for Bleacher Report Basketball Articles</vt:lpstr>
      <vt:lpstr> Agenda</vt:lpstr>
      <vt:lpstr> Our Goal: Cluster Articles to Help Build Recommender System for  Bleacher Report</vt:lpstr>
      <vt:lpstr> Our Goal: Cluster Articles to Help Build Recommender System for  Bleacher Report</vt:lpstr>
      <vt:lpstr> Our Goal: Cluster Articles to Help Build Recommender System for  Bleacher Report</vt:lpstr>
      <vt:lpstr> Our Goal: Cluster Articles to Help Build Recommender System for  Bleacher Report</vt:lpstr>
      <vt:lpstr> Our Goal: Cluster Articles to Help Build Recommender System for  Bleacher Report</vt:lpstr>
      <vt:lpstr> We Scraped &amp; Cleaned 3000 Articles From bleacherreport.com</vt:lpstr>
      <vt:lpstr> We Scraped &amp; Cleaned 3000 Articles From bleacherreport.com</vt:lpstr>
      <vt:lpstr> We Scraped &amp; Cleaned 3000 Articles From bleacherreport.com</vt:lpstr>
      <vt:lpstr> We Scraped &amp; Cleaned 3000 Articles From bleacherreport.com</vt:lpstr>
      <vt:lpstr> We Scraped &amp; Cleaned 3000 Articles From bleacherreport.com</vt:lpstr>
      <vt:lpstr> We Scraped &amp; Cleaned 3000 Articles From bleacherreport.com</vt:lpstr>
      <vt:lpstr> We Want to Use Topic Modeling to Find  Underlying Topics in the Articles</vt:lpstr>
      <vt:lpstr> We Want to Use Topic Modeling to Find  Underlying Topics in the Articles</vt:lpstr>
      <vt:lpstr> We Want to Use Topic Modeling to Find  Underlying Topics in the Articles</vt:lpstr>
      <vt:lpstr> We Want to Use Topic Modeling to Find  Underlying Topics in the Articles</vt:lpstr>
      <vt:lpstr> We Want to Use Topic Modeling to Find  Underlying Topics in the Articles</vt:lpstr>
      <vt:lpstr> We Used Likelihood to Fine-Tune  Hyperparameters, Including Number of Topics</vt:lpstr>
      <vt:lpstr>    Topic 1: The Statistics of Basketball</vt:lpstr>
      <vt:lpstr>    Topic 4: The Economics of Basketball</vt:lpstr>
      <vt:lpstr>    Topic 5: The King of Basketball</vt:lpstr>
      <vt:lpstr>    Topic 6: March Madness College Basketball</vt:lpstr>
      <vt:lpstr>    Topic 13: Some Soccer Articles Snuck In Somehow …</vt:lpstr>
      <vt:lpstr> Thank You! Any Questions?</vt:lpstr>
    </vt:vector>
  </TitlesOfParts>
  <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82</cp:revision>
  <dcterms:created xsi:type="dcterms:W3CDTF">2018-05-13T02:21:06Z</dcterms:created>
  <dcterms:modified xsi:type="dcterms:W3CDTF">2018-05-13T03:39:09Z</dcterms:modified>
</cp:coreProperties>
</file>

<file path=docProps/thumbnail.jpeg>
</file>